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slides/slide62.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68.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53.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s/slide36.xml" ContentType="application/vnd.openxmlformats-officedocument.presentationml.slide+xml"/>
  <Default Extension="emf" ContentType="image/x-emf"/>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notesSlides/notesSlide8.xml" ContentType="application/vnd.openxmlformats-officedocument.presentationml.notesSlide+xml"/>
  <Override PartName="/ppt/slides/slide67.xml" ContentType="application/vnd.openxmlformats-officedocument.presentationml.slide+xml"/>
  <Override PartName="/ppt/slides/slide12.xml" ContentType="application/vnd.openxmlformats-officedocument.presentationml.slide+xml"/>
  <Override PartName="/ppt/slides/slide60.xml" ContentType="application/vnd.openxmlformats-officedocument.presentationml.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Default Extension="pict" ContentType="image/pict"/>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66.xml" ContentType="application/vnd.openxmlformats-officedocument.presentationml.slide+xml"/>
  <Override PartName="/ppt/slides/slide11.xml" ContentType="application/vnd.openxmlformats-officedocument.presentationml.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65.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slides/slide57.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viewProps.xml" ContentType="application/vnd.openxmlformats-officedocument.presentationml.viewProps+xml"/>
  <Override PartName="/ppt/slides/slide64.xml" ContentType="application/vnd.openxmlformats-officedocument.presentationml.slide+xml"/>
  <Default Extension="jpeg" ContentType="image/jpeg"/>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slides/slide56.xml" ContentType="application/vnd.openxmlformats-officedocument.presentationml.slide+xml"/>
  <Override PartName="/ppt/theme/theme2.xml" ContentType="application/vnd.openxmlformats-officedocument.theme+xml"/>
  <Override PartName="/ppt/slides/slide23.xml" ContentType="application/vnd.openxmlformats-officedocument.presentationml.slide+xml"/>
  <Override PartName="/ppt/slides/slide39.xml" ContentType="application/vnd.openxmlformats-officedocument.presentationml.slide+xml"/>
  <Override PartName="/ppt/slideLayouts/slideLayout11.xml" ContentType="application/vnd.openxmlformats-officedocument.presentationml.slideLayout+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63.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60" r:id="rId1"/>
  </p:sldMasterIdLst>
  <p:notesMasterIdLst>
    <p:notesMasterId r:id="rId70"/>
  </p:notesMasterIdLst>
  <p:handoutMasterIdLst>
    <p:handoutMasterId r:id="rId71"/>
  </p:handoutMasterIdLst>
  <p:sldIdLst>
    <p:sldId id="303" r:id="rId2"/>
    <p:sldId id="378" r:id="rId3"/>
    <p:sldId id="442" r:id="rId4"/>
    <p:sldId id="437" r:id="rId5"/>
    <p:sldId id="493" r:id="rId6"/>
    <p:sldId id="514" r:id="rId7"/>
    <p:sldId id="501" r:id="rId8"/>
    <p:sldId id="502" r:id="rId9"/>
    <p:sldId id="424" r:id="rId10"/>
    <p:sldId id="451" r:id="rId11"/>
    <p:sldId id="490" r:id="rId12"/>
    <p:sldId id="503" r:id="rId13"/>
    <p:sldId id="439" r:id="rId14"/>
    <p:sldId id="495" r:id="rId15"/>
    <p:sldId id="491" r:id="rId16"/>
    <p:sldId id="504" r:id="rId17"/>
    <p:sldId id="494" r:id="rId18"/>
    <p:sldId id="516" r:id="rId19"/>
    <p:sldId id="515" r:id="rId20"/>
    <p:sldId id="505" r:id="rId21"/>
    <p:sldId id="452" r:id="rId22"/>
    <p:sldId id="466" r:id="rId23"/>
    <p:sldId id="467" r:id="rId24"/>
    <p:sldId id="507" r:id="rId25"/>
    <p:sldId id="509" r:id="rId26"/>
    <p:sldId id="511" r:id="rId27"/>
    <p:sldId id="517" r:id="rId28"/>
    <p:sldId id="518" r:id="rId29"/>
    <p:sldId id="488" r:id="rId30"/>
    <p:sldId id="508" r:id="rId31"/>
    <p:sldId id="510" r:id="rId32"/>
    <p:sldId id="512" r:id="rId33"/>
    <p:sldId id="484" r:id="rId34"/>
    <p:sldId id="481" r:id="rId35"/>
    <p:sldId id="478" r:id="rId36"/>
    <p:sldId id="487" r:id="rId37"/>
    <p:sldId id="482" r:id="rId38"/>
    <p:sldId id="479" r:id="rId39"/>
    <p:sldId id="483" r:id="rId40"/>
    <p:sldId id="453" r:id="rId41"/>
    <p:sldId id="433" r:id="rId42"/>
    <p:sldId id="473" r:id="rId43"/>
    <p:sldId id="474" r:id="rId44"/>
    <p:sldId id="497" r:id="rId45"/>
    <p:sldId id="498" r:id="rId46"/>
    <p:sldId id="384" r:id="rId47"/>
    <p:sldId id="366" r:id="rId48"/>
    <p:sldId id="347" r:id="rId49"/>
    <p:sldId id="496" r:id="rId50"/>
    <p:sldId id="500" r:id="rId51"/>
    <p:sldId id="499" r:id="rId52"/>
    <p:sldId id="520" r:id="rId53"/>
    <p:sldId id="521" r:id="rId54"/>
    <p:sldId id="522" r:id="rId55"/>
    <p:sldId id="523" r:id="rId56"/>
    <p:sldId id="524" r:id="rId57"/>
    <p:sldId id="525" r:id="rId58"/>
    <p:sldId id="526" r:id="rId59"/>
    <p:sldId id="415" r:id="rId60"/>
    <p:sldId id="444" r:id="rId61"/>
    <p:sldId id="379" r:id="rId62"/>
    <p:sldId id="380" r:id="rId63"/>
    <p:sldId id="445" r:id="rId64"/>
    <p:sldId id="446" r:id="rId65"/>
    <p:sldId id="381" r:id="rId66"/>
    <p:sldId id="472" r:id="rId67"/>
    <p:sldId id="471" r:id="rId68"/>
    <p:sldId id="382" r:id="rId69"/>
  </p:sldIdLst>
  <p:sldSz cx="9906000" cy="6858000" type="A4"/>
  <p:notesSz cx="7099300" cy="10234613"/>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B7F5"/>
    <a:srgbClr val="00A4EF"/>
    <a:srgbClr val="002A88"/>
    <a:srgbClr val="FF0000"/>
    <a:srgbClr val="660033"/>
    <a:srgbClr val="FFCC66"/>
    <a:srgbClr val="FFFF99"/>
    <a:srgbClr val="FF6600"/>
  </p:clrMru>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34582" autoAdjust="0"/>
    <p:restoredTop sz="86437" autoAdjust="0"/>
  </p:normalViewPr>
  <p:slideViewPr>
    <p:cSldViewPr showGuides="1">
      <p:cViewPr>
        <p:scale>
          <a:sx n="75" d="100"/>
          <a:sy n="75" d="100"/>
        </p:scale>
        <p:origin x="-336" y="-400"/>
      </p:cViewPr>
      <p:guideLst>
        <p:guide orient="horz" pos="2160"/>
        <p:guide pos="3120"/>
      </p:guideLst>
    </p:cSldViewPr>
  </p:slideViewPr>
  <p:outlineViewPr>
    <p:cViewPr>
      <p:scale>
        <a:sx n="33" d="100"/>
        <a:sy n="33" d="100"/>
      </p:scale>
      <p:origin x="0" y="51840"/>
    </p:cViewPr>
  </p:outlineViewPr>
  <p:notesTextViewPr>
    <p:cViewPr>
      <p:scale>
        <a:sx n="100" d="100"/>
        <a:sy n="100" d="100"/>
      </p:scale>
      <p:origin x="0" y="0"/>
    </p:cViewPr>
  </p:notesTextViewPr>
  <p:sorterViewPr>
    <p:cViewPr>
      <p:scale>
        <a:sx n="100" d="100"/>
        <a:sy n="100" d="100"/>
      </p:scale>
      <p:origin x="0" y="10368"/>
    </p:cViewPr>
  </p:sorterViewPr>
  <p:notesViewPr>
    <p:cSldViewPr showGuides="1">
      <p:cViewPr>
        <p:scale>
          <a:sx n="66" d="100"/>
          <a:sy n="66" d="100"/>
        </p:scale>
        <p:origin x="-2672" y="-240"/>
      </p:cViewPr>
      <p:guideLst>
        <p:guide orient="horz" pos="3224"/>
        <p:guide pos="2237"/>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handoutMaster" Target="handoutMasters/handoutMaster1.xml"/><Relationship Id="rId72" Type="http://schemas.openxmlformats.org/officeDocument/2006/relationships/printerSettings" Target="printerSettings/printerSettings1.bin"/><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pict"/></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1138" name="Rectangle 1026"/>
          <p:cNvSpPr>
            <a:spLocks noGrp="1" noChangeArrowheads="1"/>
          </p:cNvSpPr>
          <p:nvPr>
            <p:ph type="hdr" sz="quarter"/>
          </p:nvPr>
        </p:nvSpPr>
        <p:spPr bwMode="auto">
          <a:xfrm>
            <a:off x="0" y="0"/>
            <a:ext cx="3082925"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defTabSz="966788">
              <a:defRPr sz="1300"/>
            </a:lvl1pPr>
          </a:lstStyle>
          <a:p>
            <a:r>
              <a:rPr lang="en-US" smtClean="0"/>
              <a:t>Tecnologia de Bases de Dados</a:t>
            </a:r>
            <a:endParaRPr lang="en-US"/>
          </a:p>
        </p:txBody>
      </p:sp>
      <p:sp>
        <p:nvSpPr>
          <p:cNvPr id="91139" name="Rectangle 1027"/>
          <p:cNvSpPr>
            <a:spLocks noGrp="1" noChangeArrowheads="1"/>
          </p:cNvSpPr>
          <p:nvPr>
            <p:ph type="dt" sz="quarter" idx="1"/>
          </p:nvPr>
        </p:nvSpPr>
        <p:spPr bwMode="auto">
          <a:xfrm>
            <a:off x="4059238" y="0"/>
            <a:ext cx="3003550"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algn="r" defTabSz="966788">
              <a:defRPr sz="1300"/>
            </a:lvl1pPr>
          </a:lstStyle>
          <a:p>
            <a:fld id="{D3352FE8-6492-B540-9CC1-C6458A2E97AA}" type="datetime6">
              <a:rPr lang="en-US" smtClean="0"/>
              <a:pPr/>
              <a:t>March 12</a:t>
            </a:fld>
            <a:endParaRPr lang="en-US"/>
          </a:p>
        </p:txBody>
      </p:sp>
      <p:sp>
        <p:nvSpPr>
          <p:cNvPr id="91140" name="Rectangle 1028"/>
          <p:cNvSpPr>
            <a:spLocks noGrp="1" noChangeArrowheads="1"/>
          </p:cNvSpPr>
          <p:nvPr>
            <p:ph type="ftr" sz="quarter" idx="2"/>
          </p:nvPr>
        </p:nvSpPr>
        <p:spPr bwMode="auto">
          <a:xfrm>
            <a:off x="0" y="9688513"/>
            <a:ext cx="3082925"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defTabSz="966788">
              <a:defRPr sz="1300"/>
            </a:lvl1pPr>
          </a:lstStyle>
          <a:p>
            <a:r>
              <a:rPr lang="en-US" smtClean="0"/>
              <a:t>© 1998-2008 Universidade de Lisboa, Faculdade de Ciências</a:t>
            </a:r>
            <a:endParaRPr lang="en-US"/>
          </a:p>
        </p:txBody>
      </p:sp>
      <p:sp>
        <p:nvSpPr>
          <p:cNvPr id="91141" name="Rectangle 1029"/>
          <p:cNvSpPr>
            <a:spLocks noGrp="1" noChangeArrowheads="1"/>
          </p:cNvSpPr>
          <p:nvPr>
            <p:ph type="sldNum" sz="quarter" idx="3"/>
          </p:nvPr>
        </p:nvSpPr>
        <p:spPr bwMode="auto">
          <a:xfrm>
            <a:off x="4059238" y="9688513"/>
            <a:ext cx="3003550"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algn="r" defTabSz="966788">
              <a:defRPr sz="1300"/>
            </a:lvl1pPr>
          </a:lstStyle>
          <a:p>
            <a:fld id="{345E5E4B-E7F3-C843-A08D-37B4377A6397}" type="slidenum">
              <a:rPr lang="en-US"/>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088336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00026816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bwMode="auto">
          <a:xfrm>
            <a:off x="779463" y="768350"/>
            <a:ext cx="5541962" cy="3836988"/>
          </a:xfrm>
          <a:prstGeom prst="rect">
            <a:avLst/>
          </a:prstGeom>
          <a:solidFill>
            <a:srgbClr val="FFFFFF"/>
          </a:solidFill>
          <a:ln>
            <a:solidFill>
              <a:srgbClr val="000000"/>
            </a:solidFill>
            <a:miter lim="800000"/>
            <a:headEnd/>
            <a:tailEnd/>
          </a:ln>
        </p:spPr>
      </p:sp>
      <p:sp>
        <p:nvSpPr>
          <p:cNvPr id="16387" name="Rectangle 3"/>
          <p:cNvSpPr>
            <a:spLocks noGrp="1" noChangeArrowheads="1"/>
          </p:cNvSpPr>
          <p:nvPr>
            <p:ph type="body" idx="1"/>
          </p:nvPr>
        </p:nvSpPr>
        <p:spPr bwMode="auto">
          <a:xfrm>
            <a:off x="711200" y="4860925"/>
            <a:ext cx="5676900" cy="4605338"/>
          </a:xfrm>
          <a:prstGeom prst="rect">
            <a:avLst/>
          </a:prstGeom>
          <a:solidFill>
            <a:srgbClr val="FFFFFF"/>
          </a:solidFill>
          <a:ln>
            <a:solidFill>
              <a:srgbClr val="000000"/>
            </a:solidFill>
            <a:miter lim="800000"/>
            <a:headEnd/>
            <a:tailEnd/>
          </a:ln>
        </p:spPr>
        <p:txBody>
          <a:bodyPr>
            <a:prstTxWarp prst="textNoShape">
              <a:avLst/>
            </a:prstTxWarp>
          </a:bodyPr>
          <a:lstStyle/>
          <a:p>
            <a:endParaRPr lang="pt-PT">
              <a:latin typeface="Times New Roman"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3D278BFC-6139-1048-B0F6-C8BC733B40C8}" type="slidenum">
              <a:rPr lang="en-US"/>
              <a:pPr/>
              <a:t>55</a:t>
            </a:fld>
            <a:endParaRPr lang="en-US"/>
          </a:p>
        </p:txBody>
      </p:sp>
      <p:sp>
        <p:nvSpPr>
          <p:cNvPr id="55297"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5298"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68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US" dirty="0" smtClean="0"/>
              <a:t>The overall objective of an epidemic forecast infrastructure is ultimately the support of modeling approaches addressing the required complexity/realism requirements for explaining and predicting the </a:t>
            </a:r>
            <a:r>
              <a:rPr lang="en-US" dirty="0" err="1" smtClean="0"/>
              <a:t>spatio</a:t>
            </a:r>
            <a:r>
              <a:rPr lang="en-US" dirty="0" smtClean="0"/>
              <a:t>-temporal dynamics of infectious disease propagation at the global scale (with a focus on Europe). </a:t>
            </a:r>
          </a:p>
          <a:p>
            <a:endParaRPr lang="en-US" dirty="0" smtClean="0"/>
          </a:p>
          <a:p>
            <a:r>
              <a:rPr lang="en-US" dirty="0" smtClean="0"/>
              <a:t>Here we develop an information platform to mediate access to distributed collections of public health data, offering an easy and safe way to share data for those data providers who want to collaborate with epidemiological modelers.</a:t>
            </a:r>
          </a:p>
          <a:p>
            <a:endParaRPr lang="en-US" dirty="0" smtClean="0"/>
          </a:p>
          <a:p>
            <a:r>
              <a:rPr lang="en-US" dirty="0" smtClean="0"/>
              <a:t>Researchers will use this platform in multiple ways:</a:t>
            </a:r>
          </a:p>
          <a:p>
            <a:r>
              <a:rPr lang="en-US" dirty="0" smtClean="0"/>
              <a:t>as catalogue of data sources containing the metadata describing existing databases;</a:t>
            </a:r>
          </a:p>
          <a:p>
            <a:r>
              <a:rPr lang="en-US" dirty="0" smtClean="0"/>
              <a:t>as a forum to publish information about their own data, seeking </a:t>
            </a:r>
            <a:r>
              <a:rPr lang="en-US" dirty="0" err="1" smtClean="0"/>
              <a:t>modellers</a:t>
            </a:r>
            <a:r>
              <a:rPr lang="en-US" dirty="0" smtClean="0"/>
              <a:t> to collaborate with, and/or to seek sources of data that could be of interest to their epidemiological </a:t>
            </a:r>
            <a:r>
              <a:rPr lang="en-US" dirty="0" err="1" smtClean="0"/>
              <a:t>modelling</a:t>
            </a:r>
            <a:r>
              <a:rPr lang="en-US" dirty="0" smtClean="0"/>
              <a:t> efforts;</a:t>
            </a:r>
          </a:p>
          <a:p>
            <a:r>
              <a:rPr lang="en-US" dirty="0" smtClean="0"/>
              <a:t>as the host of mediating software that can automatically process queries for epidemiological data available from the information sources connected to the platform.</a:t>
            </a:r>
          </a:p>
          <a:p>
            <a:endParaRPr lang="en-US" dirty="0" smtClean="0"/>
          </a:p>
          <a:p>
            <a:endParaRPr lang="pt-P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lstStyle/>
          <a:p>
            <a:r>
              <a:rPr lang="en-US" dirty="0" smtClean="0"/>
              <a:t>F. </a:t>
            </a:r>
            <a:r>
              <a:rPr lang="en-US" dirty="0" err="1" smtClean="0"/>
              <a:t>Couto</a:t>
            </a:r>
            <a:r>
              <a:rPr lang="en-US" dirty="0" smtClean="0"/>
              <a:t>, Exploring the semantics of biomedical ontologies, in External Seminar at European Bioinformatics Institute, </a:t>
            </a:r>
            <a:r>
              <a:rPr lang="en-US" dirty="0" err="1" smtClean="0"/>
              <a:t>Hinxton</a:t>
            </a:r>
            <a:r>
              <a:rPr lang="en-US" dirty="0" smtClean="0"/>
              <a:t>, UK, 12 April 2011</a:t>
            </a:r>
            <a:br>
              <a:rPr lang="en-US" dirty="0" smtClean="0"/>
            </a:br>
            <a:r>
              <a:rPr lang="en-US" sz="800" dirty="0" smtClean="0"/>
              <a:t>http://</a:t>
            </a:r>
            <a:r>
              <a:rPr lang="en-US" sz="800" dirty="0" err="1" smtClean="0"/>
              <a:t>webpages.fc.ul.pt</a:t>
            </a:r>
            <a:r>
              <a:rPr lang="en-US" sz="800" dirty="0" smtClean="0"/>
              <a:t>/~</a:t>
            </a:r>
            <a:r>
              <a:rPr lang="en-US" sz="800" dirty="0" err="1" smtClean="0"/>
              <a:t>fjcouto</a:t>
            </a:r>
            <a:r>
              <a:rPr lang="en-US" sz="800" dirty="0" smtClean="0"/>
              <a:t>/Exploring%20the%20Semantic%20of%20Biomedical%20Ontologies%20-%20EBI%20-%2020110413.pdf</a:t>
            </a:r>
            <a:endParaRPr lang="pt-PT" dirty="0" smtClean="0"/>
          </a:p>
          <a:p>
            <a:r>
              <a:rPr lang="pt-PT" dirty="0" smtClean="0"/>
              <a:t>M. Silva, </a:t>
            </a:r>
            <a:r>
              <a:rPr lang="pt-PT" dirty="0" err="1" smtClean="0"/>
              <a:t>Privacy</a:t>
            </a:r>
            <a:r>
              <a:rPr lang="pt-PT" dirty="0" smtClean="0"/>
              <a:t> </a:t>
            </a:r>
            <a:r>
              <a:rPr lang="pt-PT" dirty="0" err="1" smtClean="0"/>
              <a:t>and</a:t>
            </a:r>
            <a:r>
              <a:rPr lang="pt-PT" dirty="0" smtClean="0"/>
              <a:t> </a:t>
            </a:r>
            <a:r>
              <a:rPr lang="pt-PT" dirty="0" err="1" smtClean="0"/>
              <a:t>Crowdsensing</a:t>
            </a:r>
            <a:r>
              <a:rPr lang="pt-PT" dirty="0" smtClean="0"/>
              <a:t>: </a:t>
            </a:r>
            <a:r>
              <a:rPr lang="pt-PT" dirty="0" err="1" smtClean="0"/>
              <a:t>Can't</a:t>
            </a:r>
            <a:r>
              <a:rPr lang="pt-PT" dirty="0" smtClean="0"/>
              <a:t> </a:t>
            </a:r>
            <a:r>
              <a:rPr lang="pt-PT" dirty="0" err="1" smtClean="0"/>
              <a:t>we</a:t>
            </a:r>
            <a:r>
              <a:rPr lang="pt-PT" dirty="0" smtClean="0"/>
              <a:t> </a:t>
            </a:r>
            <a:r>
              <a:rPr lang="pt-PT" dirty="0" err="1" smtClean="0"/>
              <a:t>just</a:t>
            </a:r>
            <a:r>
              <a:rPr lang="pt-PT" dirty="0" smtClean="0"/>
              <a:t> </a:t>
            </a:r>
            <a:r>
              <a:rPr lang="pt-PT" dirty="0" err="1" smtClean="0"/>
              <a:t>be</a:t>
            </a:r>
            <a:r>
              <a:rPr lang="pt-PT" dirty="0" smtClean="0"/>
              <a:t> </a:t>
            </a:r>
            <a:r>
              <a:rPr lang="pt-PT" dirty="0" err="1" smtClean="0"/>
              <a:t>friends</a:t>
            </a:r>
            <a:r>
              <a:rPr lang="pt-PT" dirty="0" smtClean="0"/>
              <a:t>? </a:t>
            </a:r>
            <a:r>
              <a:rPr lang="pt-PT" dirty="0" err="1" smtClean="0"/>
              <a:t>FuturICT</a:t>
            </a:r>
            <a:r>
              <a:rPr lang="pt-PT" dirty="0" smtClean="0"/>
              <a:t> </a:t>
            </a:r>
            <a:r>
              <a:rPr lang="pt-PT" dirty="0" err="1" smtClean="0"/>
              <a:t>Ethics</a:t>
            </a:r>
            <a:r>
              <a:rPr lang="pt-PT" dirty="0" smtClean="0"/>
              <a:t> </a:t>
            </a:r>
            <a:r>
              <a:rPr lang="pt-PT" dirty="0" err="1" smtClean="0"/>
              <a:t>Privacy</a:t>
            </a:r>
            <a:r>
              <a:rPr lang="pt-PT" dirty="0" smtClean="0"/>
              <a:t> Workshop, </a:t>
            </a:r>
            <a:r>
              <a:rPr lang="pt-PT" dirty="0" err="1" smtClean="0"/>
              <a:t>Zurich</a:t>
            </a:r>
            <a:endParaRPr lang="pt-PT" dirty="0" smtClean="0"/>
          </a:p>
          <a:p>
            <a:r>
              <a:rPr lang="pt-PT" dirty="0" err="1" smtClean="0"/>
              <a:t>Presentations</a:t>
            </a:r>
            <a:r>
              <a:rPr lang="pt-PT" dirty="0" smtClean="0"/>
              <a:t> </a:t>
            </a:r>
            <a:r>
              <a:rPr lang="pt-PT" dirty="0" err="1" smtClean="0"/>
              <a:t>at</a:t>
            </a:r>
            <a:r>
              <a:rPr lang="pt-PT" dirty="0" smtClean="0"/>
              <a:t> </a:t>
            </a:r>
            <a:r>
              <a:rPr lang="pt-PT" dirty="0" err="1" smtClean="0"/>
              <a:t>the</a:t>
            </a:r>
            <a:r>
              <a:rPr lang="pt-PT" dirty="0" smtClean="0"/>
              <a:t> </a:t>
            </a:r>
            <a:r>
              <a:rPr lang="pt-PT" dirty="0" err="1" smtClean="0"/>
              <a:t>International</a:t>
            </a:r>
            <a:r>
              <a:rPr lang="pt-PT" dirty="0" smtClean="0"/>
              <a:t> Conference </a:t>
            </a:r>
            <a:r>
              <a:rPr lang="pt-PT" dirty="0" err="1" smtClean="0"/>
              <a:t>on</a:t>
            </a:r>
            <a:r>
              <a:rPr lang="pt-PT" dirty="0" smtClean="0"/>
              <a:t> </a:t>
            </a:r>
            <a:r>
              <a:rPr lang="pt-PT" dirty="0" err="1" smtClean="0"/>
              <a:t>Biomedical</a:t>
            </a:r>
            <a:r>
              <a:rPr lang="pt-PT" dirty="0" smtClean="0"/>
              <a:t> </a:t>
            </a:r>
            <a:r>
              <a:rPr lang="pt-PT" dirty="0" err="1" smtClean="0"/>
              <a:t>Ontology</a:t>
            </a:r>
            <a:r>
              <a:rPr lang="pt-PT" dirty="0" smtClean="0"/>
              <a:t>, </a:t>
            </a:r>
            <a:r>
              <a:rPr lang="pt-PT" dirty="0" err="1" smtClean="0"/>
              <a:t>University</a:t>
            </a:r>
            <a:r>
              <a:rPr lang="pt-PT" dirty="0" smtClean="0"/>
              <a:t> </a:t>
            </a:r>
            <a:r>
              <a:rPr lang="pt-PT" dirty="0" err="1" smtClean="0"/>
              <a:t>at</a:t>
            </a:r>
            <a:r>
              <a:rPr lang="pt-PT" dirty="0" smtClean="0"/>
              <a:t> </a:t>
            </a:r>
            <a:r>
              <a:rPr lang="pt-PT" dirty="0" err="1" smtClean="0"/>
              <a:t>Buffalo</a:t>
            </a:r>
            <a:r>
              <a:rPr lang="pt-PT" dirty="0" smtClean="0"/>
              <a:t>, NY. </a:t>
            </a:r>
            <a:r>
              <a:rPr lang="pt-PT" dirty="0" err="1" smtClean="0"/>
              <a:t>July</a:t>
            </a:r>
            <a:r>
              <a:rPr lang="pt-PT" dirty="0" smtClean="0"/>
              <a:t> 26-30, 2011. </a:t>
            </a:r>
            <a:r>
              <a:rPr lang="pt-PT" dirty="0" err="1" smtClean="0"/>
              <a:t>http</a:t>
            </a:r>
            <a:r>
              <a:rPr lang="pt-PT" dirty="0" smtClean="0"/>
              <a:t>://</a:t>
            </a:r>
            <a:r>
              <a:rPr lang="pt-PT" dirty="0" err="1" smtClean="0"/>
              <a:t>icbo.buffalo.edu</a:t>
            </a:r>
            <a:r>
              <a:rPr lang="pt-PT" dirty="0" smtClean="0"/>
              <a:t>/</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712104226"/>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8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 are currently developing and implementing the the Catalogue of the Epidemic Marketplace. This process is tightly connected with the population of the Repository with different kinds of epidemic datasets and discussions for better understanding how a metadata description can be made as exact and complete as needed, and still be useful and acceptable to the occasional visitor who deposits a dataset or wants to annotate it. We have started using existing ontologies, such as the UMLS. Our goal is to contribute to making ontologies widely accepted by the Epidemiological community and ensuring their sustainable evolution, by replicating the success of similar initiatives, such as the Gene Ontology in Molecular Biology (</a:t>
            </a:r>
            <a:r>
              <a:rPr lang="en-US" dirty="0" err="1" smtClean="0"/>
              <a:t>Ashburner</a:t>
            </a:r>
            <a:r>
              <a:rPr lang="en-US" dirty="0" smtClean="0"/>
              <a:t> et al. 2000). The method of scanning published epidemic </a:t>
            </a:r>
            <a:r>
              <a:rPr lang="en-US" dirty="0" err="1" smtClean="0"/>
              <a:t>modelling</a:t>
            </a:r>
            <a:r>
              <a:rPr lang="en-US" dirty="0" smtClean="0"/>
              <a:t> studies, extracting references (explicit and implicit) to the described datasets, and then inferring the metadata descriptions they should have, is being very useful, since it makes it possible to understand the variety of data used in epidemic studies, how it is related, and understand the difficulties that this community would experience in providing it. Moreover, these inferred annotations can also be used as examples to new Epidemic Marketplace users with no previous metadata definition experience. We believe that this may spawn the development of increasingly richer and accurate metadata </a:t>
            </a:r>
            <a:r>
              <a:rPr lang="en-US" dirty="0" err="1" smtClean="0"/>
              <a:t>characterisations</a:t>
            </a:r>
            <a:r>
              <a:rPr lang="en-US" dirty="0" smtClean="0"/>
              <a:t> of epidemic datasets.  The biggest challenge that lies ahead is how to motivate the community to populate the Epidemic Marketplace. We will soon be facing an instance of the classic “chicken-and-egg problem,” where the prototype is not perceived as an attractive resource because it has not a rich collection of datasets, and it hasn’t more datasets because the community does not perceive its potential. Thus, our </a:t>
            </a:r>
            <a:r>
              <a:rPr lang="en-US" dirty="0" err="1" smtClean="0"/>
              <a:t>Epiwork</a:t>
            </a:r>
            <a:r>
              <a:rPr lang="en-US" dirty="0" smtClean="0"/>
              <a:t> partners who have been active in creating models using real world data that they have collected over the years will have a key role. Another strategy involves the active collection of data and updates to datasets from the web, for automatic annotation or archival into the Epidemic Marketplace. Our current prototype has been collecting data from Twitter on a daily basis. It is worth noting that the EM not only collects the data, but also stores them. This is important because messages in Twitter are only available for one month. As we are periodically assembling these messages into semantically annotated data collections in the Repository, they could become a useful resource for researchers </a:t>
            </a:r>
            <a:r>
              <a:rPr lang="en-US" dirty="0" err="1" smtClean="0"/>
              <a:t>modelling</a:t>
            </a:r>
            <a:r>
              <a:rPr lang="en-US" dirty="0" smtClean="0"/>
              <a:t> the spreading of diseases. In the future we could correlate the predictions made from the data in these collections with official statistics and assess its accuracy. Previous work with web search logs data, which are private, has shown how effective these short texts can be for predicting epidemic outbreaks when the date and location of their authors can be traced (Ginsberg et al. 2008). We will welcome any other organizations willing to participate in the Epidemic Marketplace after the stress tests that are underway and the software reaches beta-level quality. We will also make the full source code available as Open Source and encourage the development of extensions.  Later on, we expect to publish the first integrated models providing integrated views of both internally and externally stored data together with a catalogue of available epidemiological data. </a:t>
            </a:r>
            <a:endParaRPr lang="pt-PT" dirty="0" smtClean="0"/>
          </a:p>
          <a:p>
            <a:endParaRPr lang="pt-PT"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91DD3FF6-DDE9-7841-818F-1D3088BC2B3D}" type="slidenum">
              <a:rPr lang="en-US"/>
              <a:pPr/>
              <a:t>53</a:t>
            </a:fld>
            <a:endParaRPr lang="en-US"/>
          </a:p>
        </p:txBody>
      </p:sp>
      <p:sp>
        <p:nvSpPr>
          <p:cNvPr id="52225"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2226"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BD838E19-D58F-0F40-B4AF-E09CABA6D32A}" type="slidenum">
              <a:rPr lang="en-US"/>
              <a:pPr/>
              <a:t>54</a:t>
            </a:fld>
            <a:endParaRPr lang="en-US"/>
          </a:p>
        </p:txBody>
      </p:sp>
      <p:sp>
        <p:nvSpPr>
          <p:cNvPr id="53249"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3250"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pt-PT"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PT"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448AE60B-2C98-A34E-A1AC-C4B0C5B3AD75}" type="datetime6">
              <a:rPr lang="en-US" smtClean="0"/>
              <a:t>March 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9396114E-2BCB-3B4A-A5FD-A467D83306F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C7760BA-51DB-4E44-83C0-C1F5233D2887}" type="datetime6">
              <a:rPr lang="en-US" smtClean="0"/>
              <a:t>March 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2DE1AC99-5CC3-D14B-8656-38C8B81FBB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609600"/>
            <a:ext cx="2105025" cy="5486400"/>
          </a:xfrm>
        </p:spPr>
        <p:txBody>
          <a:bodyPr vert="eaVert"/>
          <a:lstStyle/>
          <a:p>
            <a:r>
              <a:rPr lang="pt-PT" smtClean="0"/>
              <a:t>Click to edit Master title style</a:t>
            </a:r>
            <a:endParaRPr lang="en-US"/>
          </a:p>
        </p:txBody>
      </p:sp>
      <p:sp>
        <p:nvSpPr>
          <p:cNvPr id="3" name="Vertical Text Placeholder 2"/>
          <p:cNvSpPr>
            <a:spLocks noGrp="1"/>
          </p:cNvSpPr>
          <p:nvPr>
            <p:ph type="body" orient="vert" idx="1"/>
          </p:nvPr>
        </p:nvSpPr>
        <p:spPr>
          <a:xfrm>
            <a:off x="742950" y="609600"/>
            <a:ext cx="6162675" cy="5486400"/>
          </a:xfrm>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846C26BD-2C22-B94B-A8C0-BE3F4FA2B4AA}" type="datetime6">
              <a:rPr lang="en-US" smtClean="0"/>
              <a:t>March 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9794257C-32C6-744A-8F03-379BD17A04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idx="1"/>
          </p:nvPr>
        </p:nvSpPr>
        <p:spPr/>
        <p:txBody>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B96A1DD9-666C-5049-93F7-CF7B99C4368C}" type="datetime6">
              <a:rPr lang="en-US" smtClean="0"/>
              <a:t>March 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75A8CA83-5A82-4145-A6AC-33E38FE67D0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pt-PT"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PT"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C10E0D3-A5F6-7A4F-BCC6-BE2F1DFCB859}" type="datetime6">
              <a:rPr lang="en-US" smtClean="0"/>
              <a:t>March 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BF524B07-ABFF-2748-AB73-B9D441C8B3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sz="half" idx="1"/>
          </p:nvPr>
        </p:nvSpPr>
        <p:spPr>
          <a:xfrm>
            <a:off x="74295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Content Placeholder 3"/>
          <p:cNvSpPr>
            <a:spLocks noGrp="1"/>
          </p:cNvSpPr>
          <p:nvPr>
            <p:ph sz="half" idx="2"/>
          </p:nvPr>
        </p:nvSpPr>
        <p:spPr>
          <a:xfrm>
            <a:off x="502920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C6D24CE2-1F44-6F4F-95D6-DBB7676ADB7B}" type="datetime6">
              <a:rPr lang="en-US" smtClean="0"/>
              <a:t>March 12</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D263972A-0D50-8042-9DE4-1D16B5A035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pt-PT"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351A1C61-76E7-254E-8FFB-4E0774410AC5}" type="datetime6">
              <a:rPr lang="en-US" smtClean="0"/>
              <a:t>March 12</a:t>
            </a:fld>
            <a:endParaRPr lang="en-US"/>
          </a:p>
        </p:txBody>
      </p:sp>
      <p:sp>
        <p:nvSpPr>
          <p:cNvPr id="8"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9" name="Rectangle 6"/>
          <p:cNvSpPr>
            <a:spLocks noGrp="1" noChangeArrowheads="1"/>
          </p:cNvSpPr>
          <p:nvPr>
            <p:ph type="sldNum" sz="quarter" idx="12"/>
          </p:nvPr>
        </p:nvSpPr>
        <p:spPr>
          <a:ln/>
        </p:spPr>
        <p:txBody>
          <a:bodyPr/>
          <a:lstStyle>
            <a:lvl1pPr>
              <a:defRPr/>
            </a:lvl1pPr>
          </a:lstStyle>
          <a:p>
            <a:fld id="{2E511597-4777-3644-9E59-66FAE55A3E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A535896D-2CE1-2049-A23C-C8A34227F41E}" type="datetime6">
              <a:rPr lang="en-US" smtClean="0"/>
              <a:t>March 12</a:t>
            </a:fld>
            <a:endParaRPr lang="en-US"/>
          </a:p>
        </p:txBody>
      </p:sp>
      <p:sp>
        <p:nvSpPr>
          <p:cNvPr id="4"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dirty="0"/>
          </a:p>
        </p:txBody>
      </p:sp>
      <p:sp>
        <p:nvSpPr>
          <p:cNvPr id="5" name="Rectangle 6"/>
          <p:cNvSpPr>
            <a:spLocks noGrp="1" noChangeArrowheads="1"/>
          </p:cNvSpPr>
          <p:nvPr>
            <p:ph type="sldNum" sz="quarter" idx="12"/>
          </p:nvPr>
        </p:nvSpPr>
        <p:spPr>
          <a:ln/>
        </p:spPr>
        <p:txBody>
          <a:bodyPr/>
          <a:lstStyle>
            <a:lvl1pPr>
              <a:defRPr/>
            </a:lvl1pPr>
          </a:lstStyle>
          <a:p>
            <a:fld id="{B48EB274-DABA-3041-BAC3-05CAB0F5F4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FEE0DAA8-4D17-684B-84E5-18B531CD8A8A}" type="datetime6">
              <a:rPr lang="en-US" smtClean="0"/>
              <a:t>March 12</a:t>
            </a:fld>
            <a:endParaRPr lang="en-US"/>
          </a:p>
        </p:txBody>
      </p:sp>
      <p:sp>
        <p:nvSpPr>
          <p:cNvPr id="3"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4" name="Rectangle 6"/>
          <p:cNvSpPr>
            <a:spLocks noGrp="1" noChangeArrowheads="1"/>
          </p:cNvSpPr>
          <p:nvPr>
            <p:ph type="sldNum" sz="quarter" idx="12"/>
          </p:nvPr>
        </p:nvSpPr>
        <p:spPr>
          <a:ln/>
        </p:spPr>
        <p:txBody>
          <a:bodyPr/>
          <a:lstStyle>
            <a:lvl1pPr>
              <a:defRPr/>
            </a:lvl1pPr>
          </a:lstStyle>
          <a:p>
            <a:fld id="{73A5EC21-C29A-C445-8386-FB5AD3848C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pt-PT"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5FB8F36-1B51-5A4E-BF56-DD2FAF42078E}" type="datetime6">
              <a:rPr lang="en-US" smtClean="0"/>
              <a:t>March 12</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CC7D1FB4-0958-6744-9DB2-CFA26F95D97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pt-PT"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PT" noProof="0" smtClean="0"/>
              <a:t>Click icon to add picture</a:t>
            </a:r>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E19E5BB-D4E6-5640-A2C4-94A88667D3A1}" type="datetime6">
              <a:rPr lang="en-US" smtClean="0"/>
              <a:t>March 12</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28 Mar 2012 - 3rd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E9A3F743-C413-0C4C-8E1F-9DB9E5E4B12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609600"/>
            <a:ext cx="84201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title</a:t>
            </a:r>
            <a:r>
              <a:rPr lang="pt-PT" dirty="0" smtClean="0"/>
              <a:t> </a:t>
            </a:r>
            <a:r>
              <a:rPr lang="pt-PT" dirty="0" err="1" smtClean="0"/>
              <a:t>style</a:t>
            </a:r>
            <a:endParaRPr lang="pt-PT" dirty="0"/>
          </a:p>
        </p:txBody>
      </p:sp>
      <p:sp>
        <p:nvSpPr>
          <p:cNvPr id="1027" name="Rectangle 3"/>
          <p:cNvSpPr>
            <a:spLocks noGrp="1" noChangeArrowheads="1"/>
          </p:cNvSpPr>
          <p:nvPr>
            <p:ph type="body" idx="1"/>
          </p:nvPr>
        </p:nvSpPr>
        <p:spPr bwMode="auto">
          <a:xfrm>
            <a:off x="742950" y="1981200"/>
            <a:ext cx="84201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pt-PT" dirty="0"/>
          </a:p>
        </p:txBody>
      </p:sp>
      <p:sp>
        <p:nvSpPr>
          <p:cNvPr id="160772" name="Rectangle 4"/>
          <p:cNvSpPr>
            <a:spLocks noGrp="1" noChangeArrowheads="1"/>
          </p:cNvSpPr>
          <p:nvPr>
            <p:ph type="dt" sz="half" idx="2"/>
          </p:nvPr>
        </p:nvSpPr>
        <p:spPr bwMode="auto">
          <a:xfrm>
            <a:off x="742950" y="6248400"/>
            <a:ext cx="12382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Times New Roman" pitchFamily="-65" charset="0"/>
              </a:defRPr>
            </a:lvl1pPr>
          </a:lstStyle>
          <a:p>
            <a:fld id="{ACEC457D-5C0A-E24C-A37C-59F333AEC475}" type="datetime6">
              <a:rPr lang="en-US" smtClean="0"/>
              <a:t>March 12</a:t>
            </a:fld>
            <a:endParaRPr lang="en-US" dirty="0"/>
          </a:p>
        </p:txBody>
      </p:sp>
      <p:sp>
        <p:nvSpPr>
          <p:cNvPr id="160773" name="Rectangle 5"/>
          <p:cNvSpPr>
            <a:spLocks noGrp="1" noChangeArrowheads="1"/>
          </p:cNvSpPr>
          <p:nvPr>
            <p:ph type="ftr" sz="quarter" idx="3"/>
          </p:nvPr>
        </p:nvSpPr>
        <p:spPr bwMode="auto">
          <a:xfrm>
            <a:off x="2667000" y="6248400"/>
            <a:ext cx="4800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65" charset="0"/>
              </a:defRPr>
            </a:lvl1pPr>
          </a:lstStyle>
          <a:p>
            <a:r>
              <a:rPr lang="en-US" smtClean="0"/>
              <a:t>28 Mar 2012 - 3rd Epiwork Review, Brussels</a:t>
            </a:r>
            <a:endParaRPr lang="en-US" dirty="0"/>
          </a:p>
        </p:txBody>
      </p:sp>
      <p:sp>
        <p:nvSpPr>
          <p:cNvPr id="160774" name="Rectangle 6"/>
          <p:cNvSpPr>
            <a:spLocks noGrp="1" noChangeArrowheads="1"/>
          </p:cNvSpPr>
          <p:nvPr>
            <p:ph type="sldNum" sz="quarter" idx="4"/>
          </p:nvPr>
        </p:nvSpPr>
        <p:spPr bwMode="auto">
          <a:xfrm>
            <a:off x="8077200" y="6248400"/>
            <a:ext cx="10858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65" charset="0"/>
              </a:defRPr>
            </a:lvl1pPr>
          </a:lstStyle>
          <a:p>
            <a:fld id="{A7E68368-AA66-1D4D-91FB-1A08E518416D}" type="slidenum">
              <a:rPr lang="en-US" smtClean="0"/>
              <a:pPr/>
              <a:t>‹#›</a:t>
            </a:fld>
            <a:endParaRPr lang="en-US"/>
          </a:p>
        </p:txBody>
      </p:sp>
      <p:sp>
        <p:nvSpPr>
          <p:cNvPr id="160775" name="Rectangle 7"/>
          <p:cNvSpPr>
            <a:spLocks noChangeArrowheads="1"/>
          </p:cNvSpPr>
          <p:nvPr/>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pPr>
              <a:defRPr/>
            </a:pPr>
            <a:endParaRPr lang="en-US">
              <a:latin typeface="Times New Roman" pitchFamily="-65" charset="0"/>
            </a:endParaRPr>
          </a:p>
        </p:txBody>
      </p:sp>
      <p:sp>
        <p:nvSpPr>
          <p:cNvPr id="8" name="Rectangle 12"/>
          <p:cNvSpPr>
            <a:spLocks noChangeArrowheads="1"/>
          </p:cNvSpPr>
          <p:nvPr userDrawn="1"/>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rtl="0" eaLnBrk="1" fontAlgn="base" hangingPunct="1">
        <a:spcBef>
          <a:spcPct val="0"/>
        </a:spcBef>
        <a:spcAft>
          <a:spcPct val="0"/>
        </a:spcAft>
        <a:defRPr sz="4400" b="1">
          <a:solidFill>
            <a:schemeClr val="tx2"/>
          </a:solidFill>
          <a:latin typeface="Times New Roman (Headings)"/>
          <a:ea typeface="ＭＳ Ｐゴシック" pitchFamily="-65" charset="-128"/>
          <a:cs typeface="Times New Roman (Headings)"/>
        </a:defRPr>
      </a:lvl1pPr>
      <a:lvl2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2pPr>
      <a:lvl3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3pPr>
      <a:lvl4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4pPr>
      <a:lvl5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5pPr>
      <a:lvl6pPr marL="457200" algn="ctr" rtl="0" eaLnBrk="1" fontAlgn="base" hangingPunct="1">
        <a:spcBef>
          <a:spcPct val="0"/>
        </a:spcBef>
        <a:spcAft>
          <a:spcPct val="0"/>
        </a:spcAft>
        <a:defRPr sz="4400">
          <a:solidFill>
            <a:schemeClr val="tx2"/>
          </a:solidFill>
          <a:latin typeface="Times New Roman" pitchFamily="-65" charset="0"/>
        </a:defRPr>
      </a:lvl6pPr>
      <a:lvl7pPr marL="914400" algn="ctr" rtl="0" eaLnBrk="1" fontAlgn="base" hangingPunct="1">
        <a:spcBef>
          <a:spcPct val="0"/>
        </a:spcBef>
        <a:spcAft>
          <a:spcPct val="0"/>
        </a:spcAft>
        <a:defRPr sz="4400">
          <a:solidFill>
            <a:schemeClr val="tx2"/>
          </a:solidFill>
          <a:latin typeface="Times New Roman" pitchFamily="-65" charset="0"/>
        </a:defRPr>
      </a:lvl7pPr>
      <a:lvl8pPr marL="1371600" algn="ctr" rtl="0" eaLnBrk="1" fontAlgn="base" hangingPunct="1">
        <a:spcBef>
          <a:spcPct val="0"/>
        </a:spcBef>
        <a:spcAft>
          <a:spcPct val="0"/>
        </a:spcAft>
        <a:defRPr sz="4400">
          <a:solidFill>
            <a:schemeClr val="tx2"/>
          </a:solidFill>
          <a:latin typeface="Times New Roman" pitchFamily="-65" charset="0"/>
        </a:defRPr>
      </a:lvl8pPr>
      <a:lvl9pPr marL="1828800" algn="ctr" rtl="0" eaLnBrk="1" fontAlgn="base" hangingPunct="1">
        <a:spcBef>
          <a:spcPct val="0"/>
        </a:spcBef>
        <a:spcAft>
          <a:spcPct val="0"/>
        </a:spcAft>
        <a:defRPr sz="4400">
          <a:solidFill>
            <a:schemeClr val="tx2"/>
          </a:solidFill>
          <a:latin typeface="Times New Roman" pitchFamily="-65"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ＭＳ Ｐゴシック" pitchFamily="-65" charset="-128"/>
          <a:cs typeface="ＭＳ Ｐゴシック" pitchFamily="-65" charset="-128"/>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hyperlink" Target="http://www.epimarketplace.ne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Macintosh%20HD:Users:mjs:Desktop:D3.4-report-month-36-v1.1.doc!OLE_LINK1" TargetMode="External"/></Relationships>
</file>

<file path=ppt/slides/_rels/slide26.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Macintosh%20HD:Users:mjs:Desktop:D3.4-report-month-36-v1.1.doc!OLE_LINK2" TargetMode="External"/></Relationships>
</file>

<file path=ppt/slides/_rels/slide27.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oleObject" Target="Macintosh%20HD:Users:mjs:Desktop:D3.4-report-month-36-v1.1.doc!OLE_LINK3" TargetMode="External"/></Relationships>
</file>

<file path=ppt/slides/_rels/slide28.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oleObject" Target="Macintosh%20HD:Users:mjs:Desktop:D3.4-report-month-36-v1.1.doc!OLE_LINK4"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hyperlink" Target="http://www.epimarketplace.net"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pimarketplace.ne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128464" y="1772816"/>
            <a:ext cx="9601200" cy="2736303"/>
          </a:xfrm>
        </p:spPr>
        <p:txBody>
          <a:bodyPr/>
          <a:lstStyle/>
          <a:p>
            <a:r>
              <a:rPr lang="en-US" dirty="0" smtClean="0">
                <a:ea typeface="ＭＳ Ｐゴシック" charset="-128"/>
                <a:cs typeface="ＭＳ Ｐゴシック" charset="-128"/>
              </a:rPr>
              <a:t>WP3 – Information Platform</a:t>
            </a:r>
            <a:br>
              <a:rPr lang="en-US" dirty="0" smtClean="0">
                <a:ea typeface="ＭＳ Ｐゴシック" charset="-128"/>
                <a:cs typeface="ＭＳ Ｐゴシック" charset="-128"/>
              </a:rPr>
            </a:br>
            <a:r>
              <a:rPr lang="en-US" dirty="0" smtClean="0">
                <a:ea typeface="ＭＳ Ｐゴシック" charset="-128"/>
                <a:cs typeface="ＭＳ Ｐゴシック" charset="-128"/>
              </a:rPr>
              <a:t>Progress </a:t>
            </a:r>
            <a:r>
              <a:rPr lang="en-US" dirty="0">
                <a:ea typeface="ＭＳ Ｐゴシック" charset="-128"/>
                <a:cs typeface="ＭＳ Ｐゴシック" charset="-128"/>
              </a:rPr>
              <a:t>Report</a:t>
            </a:r>
            <a:br>
              <a:rPr lang="en-US" dirty="0">
                <a:ea typeface="ＭＳ Ｐゴシック" charset="-128"/>
                <a:cs typeface="ＭＳ Ｐゴシック" charset="-128"/>
              </a:rPr>
            </a:br>
            <a:r>
              <a:rPr lang="en-US" b="0" dirty="0">
                <a:ea typeface="ＭＳ Ｐゴシック" charset="-128"/>
                <a:cs typeface="ＭＳ Ｐゴシック" charset="-128"/>
              </a:rPr>
              <a:t>3</a:t>
            </a:r>
            <a:r>
              <a:rPr lang="en-US" b="0" baseline="30000" dirty="0">
                <a:ea typeface="ＭＳ Ｐゴシック" charset="-128"/>
                <a:cs typeface="ＭＳ Ｐゴシック" charset="-128"/>
              </a:rPr>
              <a:t>rd</a:t>
            </a:r>
            <a:r>
              <a:rPr lang="en-US" b="0" dirty="0">
                <a:ea typeface="ＭＳ Ｐゴシック" charset="-128"/>
                <a:cs typeface="ＭＳ Ｐゴシック" charset="-128"/>
              </a:rPr>
              <a:t> </a:t>
            </a:r>
            <a:r>
              <a:rPr lang="en-US" b="0" dirty="0" err="1">
                <a:ea typeface="ＭＳ Ｐゴシック" charset="-128"/>
                <a:cs typeface="ＭＳ Ｐゴシック" charset="-128"/>
              </a:rPr>
              <a:t>Epiwork</a:t>
            </a:r>
            <a:r>
              <a:rPr lang="en-US" b="0" dirty="0">
                <a:ea typeface="ＭＳ Ｐゴシック" charset="-128"/>
                <a:cs typeface="ＭＳ Ｐゴシック" charset="-128"/>
              </a:rPr>
              <a:t> </a:t>
            </a:r>
            <a:r>
              <a:rPr lang="en-US" b="0" dirty="0" smtClean="0">
                <a:ea typeface="ＭＳ Ｐゴシック" charset="-128"/>
                <a:cs typeface="ＭＳ Ｐゴシック" charset="-128"/>
              </a:rPr>
              <a:t>Review</a:t>
            </a:r>
            <a:br>
              <a:rPr lang="en-US" b="0" dirty="0" smtClean="0">
                <a:ea typeface="ＭＳ Ｐゴシック" charset="-128"/>
                <a:cs typeface="ＭＳ Ｐゴシック" charset="-128"/>
              </a:rPr>
            </a:br>
            <a:r>
              <a:rPr lang="en-US" sz="3200" b="0" dirty="0" smtClean="0">
                <a:ea typeface="ＭＳ Ｐゴシック" charset="-128"/>
                <a:cs typeface="ＭＳ Ｐゴシック" charset="-128"/>
              </a:rPr>
              <a:t> Brussels 28</a:t>
            </a:r>
            <a:r>
              <a:rPr lang="en-US" sz="3200" b="0" baseline="30000" dirty="0" smtClean="0">
                <a:ea typeface="ＭＳ Ｐゴシック" charset="-128"/>
                <a:cs typeface="ＭＳ Ｐゴシック" charset="-128"/>
              </a:rPr>
              <a:t>th</a:t>
            </a:r>
            <a:r>
              <a:rPr lang="en-US" sz="3200" b="0" dirty="0" smtClean="0">
                <a:ea typeface="ＭＳ Ｐゴシック" charset="-128"/>
                <a:cs typeface="ＭＳ Ｐゴシック" charset="-128"/>
              </a:rPr>
              <a:t>March, 2012</a:t>
            </a:r>
            <a:endParaRPr lang="pt-PT" b="0" dirty="0">
              <a:ea typeface="ＭＳ Ｐゴシック" charset="-128"/>
              <a:cs typeface="ＭＳ Ｐゴシック" charset="-128"/>
            </a:endParaRPr>
          </a:p>
        </p:txBody>
      </p:sp>
      <p:sp>
        <p:nvSpPr>
          <p:cNvPr id="15363" name="Rectangle 3"/>
          <p:cNvSpPr>
            <a:spLocks noGrp="1" noChangeArrowheads="1"/>
          </p:cNvSpPr>
          <p:nvPr>
            <p:ph type="subTitle" idx="1"/>
          </p:nvPr>
        </p:nvSpPr>
        <p:spPr>
          <a:xfrm>
            <a:off x="1496616" y="4509120"/>
            <a:ext cx="7254875" cy="1752600"/>
          </a:xfrm>
        </p:spPr>
        <p:txBody>
          <a:bodyPr/>
          <a:lstStyle/>
          <a:p>
            <a:pPr eaLnBrk="1" hangingPunct="1"/>
            <a:r>
              <a:rPr lang="pt-PT" dirty="0">
                <a:ea typeface="ＭＳ Ｐゴシック" charset="-128"/>
                <a:cs typeface="ＭＳ Ｐゴシック" charset="-128"/>
              </a:rPr>
              <a:t>Mário J.</a:t>
            </a:r>
            <a:r>
              <a:rPr lang="pt-PT" dirty="0" smtClean="0">
                <a:ea typeface="ＭＳ Ｐゴシック" charset="-128"/>
                <a:cs typeface="ＭＳ Ｐゴシック" charset="-128"/>
              </a:rPr>
              <a:t> Silva</a:t>
            </a:r>
          </a:p>
          <a:p>
            <a:pPr eaLnBrk="1" hangingPunct="1"/>
            <a:r>
              <a:rPr lang="pt-PT" dirty="0" smtClean="0">
                <a:ea typeface="ＭＳ Ｐゴシック" charset="-128"/>
                <a:cs typeface="ＭＳ Ｐゴシック" charset="-128"/>
              </a:rPr>
              <a:t>FFCUL</a:t>
            </a:r>
            <a:endParaRPr lang="pt-PT" dirty="0">
              <a:ea typeface="ＭＳ Ｐゴシック" charset="-128"/>
              <a:cs typeface="ＭＳ Ｐゴシック" charset="-128"/>
            </a:endParaRPr>
          </a:p>
          <a:p>
            <a:pPr eaLnBrk="1" hangingPunct="1"/>
            <a:r>
              <a:rPr lang="pt-PT" dirty="0" err="1" smtClean="0">
                <a:ea typeface="ＭＳ Ｐゴシック" charset="-128"/>
                <a:cs typeface="ＭＳ Ｐゴシック" charset="-128"/>
              </a:rPr>
              <a:t>mjs@inesc-id.pt</a:t>
            </a:r>
            <a:endParaRPr lang="pt-PT" dirty="0" smtClean="0">
              <a:ea typeface="ＭＳ Ｐゴシック" charset="-128"/>
              <a:cs typeface="ＭＳ Ｐゴシック" charset="-128"/>
            </a:endParaRPr>
          </a:p>
        </p:txBody>
      </p:sp>
      <p:pic>
        <p:nvPicPr>
          <p:cNvPr id="15364" name="Picture 4" descr="logo-UL"/>
          <p:cNvPicPr>
            <a:picLocks noChangeAspect="1" noChangeArrowheads="1"/>
          </p:cNvPicPr>
          <p:nvPr/>
        </p:nvPicPr>
        <p:blipFill>
          <a:blip r:embed="rId3"/>
          <a:srcRect/>
          <a:stretch>
            <a:fillRect/>
          </a:stretch>
        </p:blipFill>
        <p:spPr bwMode="auto">
          <a:xfrm>
            <a:off x="7848600" y="5029200"/>
            <a:ext cx="1676400" cy="1548063"/>
          </a:xfrm>
          <a:prstGeom prst="rect">
            <a:avLst/>
          </a:prstGeom>
          <a:noFill/>
          <a:ln w="9525">
            <a:noFill/>
            <a:miter lim="800000"/>
            <a:headEnd/>
            <a:tailEnd/>
          </a:ln>
        </p:spPr>
      </p:pic>
      <p:pic>
        <p:nvPicPr>
          <p:cNvPr id="5" name="Picture 4"/>
          <p:cNvPicPr>
            <a:picLocks noChangeAspect="1"/>
          </p:cNvPicPr>
          <p:nvPr/>
        </p:nvPicPr>
        <p:blipFill>
          <a:blip r:embed="rId4"/>
          <a:stretch>
            <a:fillRect/>
          </a:stretch>
        </p:blipFill>
        <p:spPr>
          <a:xfrm>
            <a:off x="1371601" y="381000"/>
            <a:ext cx="7010400" cy="1267838"/>
          </a:xfrm>
          <a:prstGeom prst="rect">
            <a:avLst/>
          </a:prstGeom>
        </p:spPr>
      </p:pic>
    </p:spTree>
  </p:cSld>
  <p:clrMapOvr>
    <a:masterClrMapping/>
  </p:clrMapOvr>
  <p:transition advTm="2228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pt-PT"/>
          </a:p>
        </p:txBody>
      </p:sp>
      <p:sp>
        <p:nvSpPr>
          <p:cNvPr id="7" name="Footer Placeholder 6"/>
          <p:cNvSpPr>
            <a:spLocks noGrp="1"/>
          </p:cNvSpPr>
          <p:nvPr>
            <p:ph type="ftr" sz="quarter" idx="11"/>
          </p:nvPr>
        </p:nvSpPr>
        <p:spPr/>
        <p:txBody>
          <a:bodyPr/>
          <a:lstStyle/>
          <a:p>
            <a:r>
              <a:rPr lang="en-US" smtClean="0"/>
              <a:t>28 Mar 2012 - 3rd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10</a:t>
            </a:fld>
            <a:endParaRPr lang="en-US"/>
          </a:p>
        </p:txBody>
      </p:sp>
      <p:pic>
        <p:nvPicPr>
          <p:cNvPr id="11" name="Picture 10"/>
          <p:cNvPicPr>
            <a:picLocks noChangeAspect="1"/>
          </p:cNvPicPr>
          <p:nvPr/>
        </p:nvPicPr>
        <p:blipFill>
          <a:blip r:embed="rId2"/>
          <a:stretch>
            <a:fillRect/>
          </a:stretch>
        </p:blipFill>
        <p:spPr>
          <a:xfrm>
            <a:off x="228600" y="152400"/>
            <a:ext cx="9380895" cy="6477000"/>
          </a:xfrm>
          <a:prstGeom prst="rect">
            <a:avLst/>
          </a:prstGeom>
        </p:spPr>
      </p:pic>
      <p:sp>
        <p:nvSpPr>
          <p:cNvPr id="9" name="Rounded Rectangle 8"/>
          <p:cNvSpPr/>
          <p:nvPr/>
        </p:nvSpPr>
        <p:spPr bwMode="auto">
          <a:xfrm rot="21187644">
            <a:off x="4797154" y="2233638"/>
            <a:ext cx="4384186" cy="1269044"/>
          </a:xfrm>
          <a:prstGeom prst="roundRect">
            <a:avLst/>
          </a:prstGeom>
          <a:noFill/>
          <a:ln w="38100" cap="flat" cmpd="sng" algn="ctr">
            <a:solidFill>
              <a:srgbClr val="FFFF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smtClean="0">
                <a:solidFill>
                  <a:srgbClr val="FFFF00"/>
                </a:solidFill>
                <a:latin typeface="Arial"/>
                <a:cs typeface="Arial"/>
              </a:rPr>
              <a:t>V1.0 </a:t>
            </a:r>
            <a:r>
              <a:rPr lang="pt-PT" sz="3200" b="1" dirty="0" err="1" smtClean="0">
                <a:solidFill>
                  <a:srgbClr val="FFFF00"/>
                </a:solidFill>
                <a:latin typeface="Arial"/>
                <a:cs typeface="Arial"/>
              </a:rPr>
              <a:t>Graphic</a:t>
            </a:r>
            <a:r>
              <a:rPr lang="pt-PT" sz="3200" b="1" dirty="0" smtClean="0">
                <a:solidFill>
                  <a:srgbClr val="FFFF00"/>
                </a:solidFill>
                <a:latin typeface="Arial"/>
                <a:cs typeface="Arial"/>
              </a:rPr>
              <a:t> </a:t>
            </a:r>
            <a:r>
              <a:rPr lang="pt-PT" sz="3200" b="1" dirty="0" err="1" smtClean="0">
                <a:solidFill>
                  <a:srgbClr val="FFFF00"/>
                </a:solidFill>
                <a:latin typeface="Arial"/>
                <a:cs typeface="Arial"/>
              </a:rPr>
              <a:t>Style</a:t>
            </a:r>
            <a:endParaRPr lang="pt-PT" sz="3200" b="1" dirty="0" smtClean="0">
              <a:solidFill>
                <a:srgbClr val="FFFF00"/>
              </a:solidFill>
              <a:latin typeface="Arial"/>
              <a:cs typeface="Arial"/>
            </a:endParaRPr>
          </a:p>
          <a:p>
            <a:pPr marL="0" marR="0" indent="0" defTabSz="914400" rtl="0" eaLnBrk="1" fontAlgn="base" latinLnBrk="0" hangingPunct="1">
              <a:lnSpc>
                <a:spcPct val="100000"/>
              </a:lnSpc>
              <a:spcBef>
                <a:spcPct val="0"/>
              </a:spcBef>
              <a:spcAft>
                <a:spcPct val="0"/>
              </a:spcAft>
              <a:buClrTx/>
              <a:buSzTx/>
              <a:buFontTx/>
              <a:buNone/>
              <a:tabLst/>
            </a:pPr>
            <a:r>
              <a:rPr kumimoji="0" lang="pt-PT" sz="2800" b="1" i="0" u="none" strike="noStrike" cap="none" normalizeH="0" baseline="0" dirty="0" err="1" smtClean="0">
                <a:ln>
                  <a:noFill/>
                </a:ln>
                <a:solidFill>
                  <a:srgbClr val="FFFF00"/>
                </a:solidFill>
                <a:effectLst/>
                <a:latin typeface="Arial"/>
                <a:cs typeface="Arial"/>
              </a:rPr>
              <a:t>Public</a:t>
            </a:r>
            <a:r>
              <a:rPr kumimoji="0" lang="pt-PT" sz="2800" b="1" i="0" u="none" strike="noStrike" cap="none" normalizeH="0" baseline="0" dirty="0" smtClean="0">
                <a:ln>
                  <a:noFill/>
                </a:ln>
                <a:solidFill>
                  <a:srgbClr val="FFFF00"/>
                </a:solidFill>
                <a:effectLst/>
                <a:latin typeface="Arial"/>
                <a:cs typeface="Arial"/>
              </a:rPr>
              <a:t> </a:t>
            </a:r>
            <a:r>
              <a:rPr kumimoji="0" lang="pt-PT" sz="2800" b="1" i="0" u="none" strike="noStrike" cap="none" normalizeH="0" baseline="0" dirty="0" err="1" smtClean="0">
                <a:ln>
                  <a:noFill/>
                </a:ln>
                <a:solidFill>
                  <a:srgbClr val="FFFF00"/>
                </a:solidFill>
                <a:effectLst/>
                <a:latin typeface="Arial"/>
                <a:cs typeface="Arial"/>
              </a:rPr>
              <a:t>in</a:t>
            </a:r>
            <a:r>
              <a:rPr kumimoji="0" lang="pt-PT" sz="2800" b="1" i="0" u="none" strike="noStrike" cap="none" normalizeH="0" dirty="0" smtClean="0">
                <a:ln>
                  <a:noFill/>
                </a:ln>
                <a:solidFill>
                  <a:srgbClr val="FFFF00"/>
                </a:solidFill>
                <a:effectLst/>
                <a:latin typeface="Arial"/>
                <a:cs typeface="Arial"/>
              </a:rPr>
              <a:t> 2nd </a:t>
            </a:r>
            <a:r>
              <a:rPr kumimoji="0" lang="pt-PT" sz="2800" b="1" i="0" u="none" strike="noStrike" cap="none" normalizeH="0" dirty="0" err="1" smtClean="0">
                <a:ln>
                  <a:noFill/>
                </a:ln>
                <a:solidFill>
                  <a:srgbClr val="FFFF00"/>
                </a:solidFill>
                <a:effectLst/>
                <a:latin typeface="Arial"/>
                <a:cs typeface="Arial"/>
              </a:rPr>
              <a:t>year</a:t>
            </a:r>
            <a:endParaRPr kumimoji="0" lang="pt-PT" sz="2800" b="1" i="0" u="none" strike="noStrike" cap="none" normalizeH="0" baseline="0" dirty="0">
              <a:ln>
                <a:noFill/>
              </a:ln>
              <a:solidFill>
                <a:srgbClr val="FFFF00"/>
              </a:solidFill>
              <a:effectLst/>
              <a:latin typeface="Arial"/>
              <a:cs typeface="Arial"/>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V2.epimarketplace.net</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11</a:t>
            </a:fld>
            <a:endParaRPr lang="en-US"/>
          </a:p>
        </p:txBody>
      </p:sp>
      <p:pic>
        <p:nvPicPr>
          <p:cNvPr id="7" name="Picture 6"/>
          <p:cNvPicPr>
            <a:picLocks noChangeAspect="1"/>
          </p:cNvPicPr>
          <p:nvPr/>
        </p:nvPicPr>
        <p:blipFill>
          <a:blip r:embed="rId2"/>
          <a:stretch>
            <a:fillRect/>
          </a:stretch>
        </p:blipFill>
        <p:spPr>
          <a:xfrm>
            <a:off x="482600" y="0"/>
            <a:ext cx="8924654" cy="6858000"/>
          </a:xfrm>
          <a:prstGeom prst="rect">
            <a:avLst/>
          </a:prstGeom>
        </p:spPr>
      </p:pic>
      <p:sp>
        <p:nvSpPr>
          <p:cNvPr id="8" name="Rounded Rectangle 7">
            <a:hlinkClick r:id="rId3" highlightClick="1"/>
          </p:cNvPr>
          <p:cNvSpPr/>
          <p:nvPr/>
        </p:nvSpPr>
        <p:spPr bwMode="auto">
          <a:xfrm rot="20474437">
            <a:off x="295061" y="3942345"/>
            <a:ext cx="4027743" cy="2345425"/>
          </a:xfrm>
          <a:prstGeom prst="roundRect">
            <a:avLst/>
          </a:prstGeom>
          <a:ln>
            <a:headEnd type="none" w="sm" len="sm"/>
            <a:tailEnd type="none" w="sm" len="sm"/>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Announced</a:t>
            </a:r>
            <a:r>
              <a:rPr kumimoji="0" lang="en-US" sz="2000" b="0" i="0" u="none" strike="noStrike" cap="none" normalizeH="0" dirty="0" smtClean="0">
                <a:ln>
                  <a:noFill/>
                </a:ln>
                <a:solidFill>
                  <a:srgbClr val="CCFFCC"/>
                </a:solidFill>
                <a:effectLst/>
                <a:latin typeface="Arial"/>
                <a:cs typeface="Arial"/>
              </a:rPr>
              <a:t> </a:t>
            </a:r>
            <a:r>
              <a:rPr lang="en-US" sz="2000" dirty="0" smtClean="0">
                <a:solidFill>
                  <a:srgbClr val="CCFFCC"/>
                </a:solidFill>
                <a:latin typeface="Arial"/>
                <a:cs typeface="Arial"/>
              </a:rPr>
              <a:t>at 3</a:t>
            </a:r>
            <a:r>
              <a:rPr lang="en-US" sz="2000" baseline="30000" dirty="0" smtClean="0">
                <a:solidFill>
                  <a:srgbClr val="CCFFCC"/>
                </a:solidFill>
                <a:latin typeface="Arial"/>
                <a:cs typeface="Arial"/>
              </a:rPr>
              <a:t>rd</a:t>
            </a:r>
            <a:r>
              <a:rPr lang="en-US" sz="2000" dirty="0" smtClean="0">
                <a:solidFill>
                  <a:srgbClr val="CCFFCC"/>
                </a:solidFill>
                <a:latin typeface="Arial"/>
                <a:cs typeface="Arial"/>
              </a:rPr>
              <a:t> meeting</a:t>
            </a:r>
            <a:endParaRPr lang="en-US" dirty="0" smtClean="0">
              <a:solidFill>
                <a:srgbClr val="CCFFCC"/>
              </a:solidFill>
              <a:latin typeface="Arial"/>
              <a:cs typeface="Arial"/>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Try it at:</a:t>
            </a:r>
          </a:p>
          <a:p>
            <a:pPr marL="0" marR="0" indent="0" algn="ctr" defTabSz="914400" rtl="0" eaLnBrk="1" fontAlgn="base" latinLnBrk="0" hangingPunct="1">
              <a:lnSpc>
                <a:spcPct val="100000"/>
              </a:lnSpc>
              <a:spcBef>
                <a:spcPct val="0"/>
              </a:spcBef>
              <a:spcAft>
                <a:spcPct val="0"/>
              </a:spcAft>
              <a:buClrTx/>
              <a:buSzTx/>
              <a:buFontTx/>
              <a:buNone/>
              <a:tabLst/>
            </a:pPr>
            <a:r>
              <a:rPr lang="en-US" dirty="0" err="1" smtClean="0">
                <a:solidFill>
                  <a:srgbClr val="CCFFCC"/>
                </a:solidFill>
                <a:latin typeface="Arial"/>
                <a:cs typeface="Arial"/>
              </a:rPr>
              <a:t>Epimarketplace.net</a:t>
            </a:r>
            <a:endParaRPr kumimoji="0" lang="en-US" b="0" i="0" u="none" strike="noStrike" cap="none" normalizeH="0" baseline="0" dirty="0">
              <a:ln>
                <a:noFill/>
              </a:ln>
              <a:solidFill>
                <a:srgbClr val="CCFFCC"/>
              </a:solidFill>
              <a:effectLst/>
              <a:latin typeface="Arial"/>
              <a:cs typeface="Aria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814272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p:txBody>
          <a:bodyPr/>
          <a:lstStyle/>
          <a:p>
            <a:r>
              <a:rPr lang="en-GB" dirty="0" smtClean="0"/>
              <a:t>Important </a:t>
            </a:r>
            <a:r>
              <a:rPr lang="en-GB" b="1" dirty="0" smtClean="0"/>
              <a:t>architectural changes </a:t>
            </a:r>
            <a:r>
              <a:rPr lang="en-GB" dirty="0" smtClean="0"/>
              <a:t>have significantly changed the software organization, which now handles the front-end and external clients uniformly. These architectural changes needed a </a:t>
            </a:r>
            <a:r>
              <a:rPr lang="en-GB" b="1" dirty="0" smtClean="0"/>
              <a:t>full rewrite of the web services</a:t>
            </a:r>
            <a:r>
              <a:rPr lang="en-GB" dirty="0" smtClean="0"/>
              <a:t> component of the system.</a:t>
            </a:r>
            <a:endParaRPr lang="en-US" dirty="0" smtClean="0"/>
          </a:p>
          <a:p>
            <a:pPr>
              <a:buNone/>
            </a:pP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248400" y="3200400"/>
            <a:ext cx="2260600" cy="1574800"/>
          </a:xfrm>
          <a:prstGeom prst="rect">
            <a:avLst/>
          </a:prstGeom>
        </p:spPr>
      </p:pic>
      <p:sp>
        <p:nvSpPr>
          <p:cNvPr id="2" name="Title 1"/>
          <p:cNvSpPr>
            <a:spLocks noGrp="1"/>
          </p:cNvSpPr>
          <p:nvPr>
            <p:ph type="title"/>
          </p:nvPr>
        </p:nvSpPr>
        <p:spPr/>
        <p:txBody>
          <a:bodyPr/>
          <a:lstStyle/>
          <a:p>
            <a:r>
              <a:rPr lang="pt-PT" dirty="0" smtClean="0"/>
              <a:t>EM 1.0 Software </a:t>
            </a:r>
            <a:r>
              <a:rPr lang="pt-PT" dirty="0" err="1" smtClean="0"/>
              <a:t>Components</a:t>
            </a:r>
            <a:endParaRPr lang="pt-PT" dirty="0"/>
          </a:p>
        </p:txBody>
      </p:sp>
      <p:sp>
        <p:nvSpPr>
          <p:cNvPr id="3" name="Content Placeholder 2"/>
          <p:cNvSpPr>
            <a:spLocks noGrp="1"/>
          </p:cNvSpPr>
          <p:nvPr>
            <p:ph idx="1"/>
          </p:nvPr>
        </p:nvSpPr>
        <p:spPr>
          <a:xfrm>
            <a:off x="762000" y="1752600"/>
            <a:ext cx="8686800" cy="4343400"/>
          </a:xfrm>
        </p:spPr>
        <p:txBody>
          <a:bodyPr/>
          <a:lstStyle/>
          <a:p>
            <a:r>
              <a:rPr lang="en-US" dirty="0" smtClean="0"/>
              <a:t>Fedora Commons 2.X for the implementation of the main features of the repository. </a:t>
            </a:r>
          </a:p>
          <a:p>
            <a:r>
              <a:rPr lang="en-US" dirty="0" smtClean="0"/>
              <a:t>Access control in the platform</a:t>
            </a:r>
          </a:p>
          <a:p>
            <a:pPr lvl="1"/>
            <a:r>
              <a:rPr lang="en-US" dirty="0" smtClean="0"/>
              <a:t>XACML (OASIS 2010), </a:t>
            </a:r>
          </a:p>
          <a:p>
            <a:pPr lvl="1"/>
            <a:r>
              <a:rPr lang="en-US" dirty="0" smtClean="0"/>
              <a:t>LDAP (Tuttle et al. 2004)</a:t>
            </a:r>
          </a:p>
          <a:p>
            <a:pPr lvl="1"/>
            <a:r>
              <a:rPr lang="en-US" dirty="0" err="1" smtClean="0"/>
              <a:t>Shibolleth</a:t>
            </a:r>
            <a:r>
              <a:rPr lang="en-US" dirty="0" smtClean="0"/>
              <a:t> (identity management). </a:t>
            </a:r>
          </a:p>
          <a:p>
            <a:r>
              <a:rPr lang="en-US" dirty="0" smtClean="0"/>
              <a:t>Front-end based in </a:t>
            </a:r>
            <a:r>
              <a:rPr lang="en-US" dirty="0" err="1" smtClean="0"/>
              <a:t>Muradora</a:t>
            </a:r>
            <a:endParaRPr lang="en-US" dirty="0" smtClean="0"/>
          </a:p>
          <a:p>
            <a:r>
              <a:rPr lang="en-US" dirty="0" smtClean="0"/>
              <a:t>Forum based on </a:t>
            </a:r>
            <a:r>
              <a:rPr lang="en-US" dirty="0" err="1" smtClean="0"/>
              <a:t>phpBB</a:t>
            </a:r>
            <a:endParaRPr lang="en-US" dirty="0" smtClean="0"/>
          </a:p>
        </p:txBody>
      </p:sp>
      <p:sp>
        <p:nvSpPr>
          <p:cNvPr id="6" name="Slide Number Placeholder 5"/>
          <p:cNvSpPr>
            <a:spLocks noGrp="1"/>
          </p:cNvSpPr>
          <p:nvPr>
            <p:ph type="sldNum" sz="quarter" idx="12"/>
          </p:nvPr>
        </p:nvSpPr>
        <p:spPr/>
        <p:txBody>
          <a:bodyPr/>
          <a:lstStyle/>
          <a:p>
            <a:fld id="{75A8CA83-5A82-4145-A6AC-33E38FE67D01}" type="slidenum">
              <a:rPr lang="en-US" smtClean="0"/>
              <a:pPr/>
              <a:t>13</a:t>
            </a:fld>
            <a:endParaRPr lang="en-US" dirty="0"/>
          </a:p>
        </p:txBody>
      </p:sp>
      <p:pic>
        <p:nvPicPr>
          <p:cNvPr id="7" name="Picture 6"/>
          <p:cNvPicPr>
            <a:picLocks noChangeAspect="1"/>
          </p:cNvPicPr>
          <p:nvPr/>
        </p:nvPicPr>
        <p:blipFill>
          <a:blip r:embed="rId3"/>
          <a:stretch>
            <a:fillRect/>
          </a:stretch>
        </p:blipFill>
        <p:spPr>
          <a:xfrm rot="16200000">
            <a:off x="-2419350" y="3181350"/>
            <a:ext cx="5842000" cy="1003300"/>
          </a:xfrm>
          <a:prstGeom prst="rect">
            <a:avLst/>
          </a:prstGeom>
        </p:spPr>
      </p:pic>
      <p:pic>
        <p:nvPicPr>
          <p:cNvPr id="10" name="Picture 9"/>
          <p:cNvPicPr>
            <a:picLocks noChangeAspect="1"/>
          </p:cNvPicPr>
          <p:nvPr/>
        </p:nvPicPr>
        <p:blipFill>
          <a:blip r:embed="rId4"/>
          <a:stretch>
            <a:fillRect/>
          </a:stretch>
        </p:blipFill>
        <p:spPr>
          <a:xfrm rot="16200000">
            <a:off x="7745412" y="3532187"/>
            <a:ext cx="2768600" cy="1038225"/>
          </a:xfrm>
          <a:prstGeom prst="rect">
            <a:avLst/>
          </a:prstGeom>
        </p:spPr>
      </p:pic>
      <p:sp>
        <p:nvSpPr>
          <p:cNvPr id="11" name="Footer Placeholder 10"/>
          <p:cNvSpPr>
            <a:spLocks noGrp="1"/>
          </p:cNvSpPr>
          <p:nvPr>
            <p:ph type="ftr" sz="quarter" idx="11"/>
          </p:nvPr>
        </p:nvSpPr>
        <p:spPr>
          <a:xfrm>
            <a:off x="-3429000" y="3810000"/>
            <a:ext cx="4800600" cy="457200"/>
          </a:xfrm>
        </p:spPr>
        <p:txBody>
          <a:bodyPr/>
          <a:lstStyle/>
          <a:p>
            <a:r>
              <a:rPr lang="en-US" smtClean="0"/>
              <a:t>28 Mar 2012 - 3rd Epiwork Review, Brussels</a:t>
            </a:r>
            <a:endParaRPr lang="en-US"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smtClean="0"/>
              <a:t>EM 2.0 Software </a:t>
            </a:r>
            <a:r>
              <a:rPr lang="pt-PT" dirty="0" err="1" smtClean="0"/>
              <a:t>Components</a:t>
            </a:r>
            <a:endParaRPr lang="pt-PT" dirty="0"/>
          </a:p>
        </p:txBody>
      </p:sp>
      <p:sp>
        <p:nvSpPr>
          <p:cNvPr id="3" name="Content Placeholder 2"/>
          <p:cNvSpPr>
            <a:spLocks noGrp="1"/>
          </p:cNvSpPr>
          <p:nvPr>
            <p:ph idx="1"/>
          </p:nvPr>
        </p:nvSpPr>
        <p:spPr>
          <a:xfrm>
            <a:off x="762000" y="1600200"/>
            <a:ext cx="7772400" cy="4114800"/>
          </a:xfrm>
        </p:spPr>
        <p:txBody>
          <a:bodyPr/>
          <a:lstStyle/>
          <a:p>
            <a:r>
              <a:rPr lang="en-US" dirty="0" smtClean="0"/>
              <a:t>Fedora Commons 3.X - main features of the repository. </a:t>
            </a:r>
          </a:p>
          <a:p>
            <a:pPr lvl="1"/>
            <a:r>
              <a:rPr lang="en-US" dirty="0" smtClean="0"/>
              <a:t>Mediator services </a:t>
            </a:r>
            <a:r>
              <a:rPr lang="en-US" dirty="0" err="1" smtClean="0"/>
              <a:t>reimplemented</a:t>
            </a:r>
            <a:r>
              <a:rPr lang="en-US" dirty="0" smtClean="0"/>
              <a:t> calling </a:t>
            </a:r>
            <a:r>
              <a:rPr lang="en-US" dirty="0" err="1" smtClean="0"/>
              <a:t>webservices</a:t>
            </a:r>
            <a:r>
              <a:rPr lang="en-US" dirty="0" smtClean="0"/>
              <a:t> provided by FC</a:t>
            </a:r>
          </a:p>
          <a:p>
            <a:r>
              <a:rPr lang="en-US" dirty="0" smtClean="0"/>
              <a:t>Access control in the platform</a:t>
            </a:r>
          </a:p>
          <a:p>
            <a:pPr lvl="1"/>
            <a:r>
              <a:rPr lang="en-US" dirty="0" smtClean="0"/>
              <a:t>XACML + LDAP (Tuttle et al. 2004)</a:t>
            </a:r>
          </a:p>
          <a:p>
            <a:pPr lvl="1"/>
            <a:r>
              <a:rPr lang="en-US" dirty="0" err="1" smtClean="0"/>
              <a:t>Shibolleth</a:t>
            </a:r>
            <a:r>
              <a:rPr lang="en-US" dirty="0" smtClean="0"/>
              <a:t> (identity management). </a:t>
            </a:r>
          </a:p>
          <a:p>
            <a:r>
              <a:rPr lang="en-US" dirty="0" smtClean="0"/>
              <a:t>Front-end based in the </a:t>
            </a:r>
            <a:r>
              <a:rPr lang="en-US" b="1" dirty="0" err="1" smtClean="0"/>
              <a:t>Drupal</a:t>
            </a:r>
            <a:r>
              <a:rPr lang="en-US" b="1" dirty="0" smtClean="0"/>
              <a:t> </a:t>
            </a:r>
            <a:r>
              <a:rPr lang="en-US" dirty="0" smtClean="0"/>
              <a:t>CMS</a:t>
            </a:r>
          </a:p>
          <a:p>
            <a:pPr lvl="1"/>
            <a:r>
              <a:rPr lang="en-US" dirty="0" smtClean="0"/>
              <a:t>Integrated forum</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14</a:t>
            </a:fld>
            <a:endParaRPr lang="en-US" dirty="0"/>
          </a:p>
        </p:txBody>
      </p:sp>
      <p:pic>
        <p:nvPicPr>
          <p:cNvPr id="7" name="Picture 6"/>
          <p:cNvPicPr>
            <a:picLocks noChangeAspect="1"/>
          </p:cNvPicPr>
          <p:nvPr/>
        </p:nvPicPr>
        <p:blipFill>
          <a:blip r:embed="rId2"/>
          <a:stretch>
            <a:fillRect/>
          </a:stretch>
        </p:blipFill>
        <p:spPr>
          <a:xfrm rot="16200000">
            <a:off x="-2419350" y="3181350"/>
            <a:ext cx="5842000" cy="1003300"/>
          </a:xfrm>
          <a:prstGeom prst="rect">
            <a:avLst/>
          </a:prstGeom>
        </p:spPr>
      </p:pic>
      <p:pic>
        <p:nvPicPr>
          <p:cNvPr id="9" name="Picture 8"/>
          <p:cNvPicPr>
            <a:picLocks noChangeAspect="1"/>
          </p:cNvPicPr>
          <p:nvPr/>
        </p:nvPicPr>
        <p:blipFill>
          <a:blip r:embed="rId3"/>
          <a:stretch>
            <a:fillRect/>
          </a:stretch>
        </p:blipFill>
        <p:spPr>
          <a:xfrm>
            <a:off x="7543800" y="4419600"/>
            <a:ext cx="635000" cy="723900"/>
          </a:xfrm>
          <a:prstGeom prst="rect">
            <a:avLst/>
          </a:prstGeom>
        </p:spPr>
      </p:pic>
      <p:pic>
        <p:nvPicPr>
          <p:cNvPr id="10" name="Picture 9"/>
          <p:cNvPicPr>
            <a:picLocks noChangeAspect="1"/>
          </p:cNvPicPr>
          <p:nvPr/>
        </p:nvPicPr>
        <p:blipFill>
          <a:blip r:embed="rId4"/>
          <a:stretch>
            <a:fillRect/>
          </a:stretch>
        </p:blipFill>
        <p:spPr>
          <a:xfrm rot="16200000">
            <a:off x="7745412" y="3532187"/>
            <a:ext cx="2768600" cy="1038225"/>
          </a:xfrm>
          <a:prstGeom prst="rect">
            <a:avLst/>
          </a:prstGeom>
        </p:spPr>
      </p:pic>
      <p:sp>
        <p:nvSpPr>
          <p:cNvPr id="11" name="Footer Placeholder 10"/>
          <p:cNvSpPr>
            <a:spLocks noGrp="1"/>
          </p:cNvSpPr>
          <p:nvPr>
            <p:ph type="ftr" sz="quarter" idx="11"/>
          </p:nvPr>
        </p:nvSpPr>
        <p:spPr/>
        <p:txBody>
          <a:bodyPr/>
          <a:lstStyle/>
          <a:p>
            <a:r>
              <a:rPr lang="en-US" smtClean="0"/>
              <a:t>28 Mar 2012 - 3rd Epiwork Review, Brussels</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1995939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742950" y="44624"/>
            <a:ext cx="8420100" cy="1143000"/>
          </a:xfrm>
        </p:spPr>
        <p:txBody>
          <a:bodyPr/>
          <a:lstStyle/>
          <a:p>
            <a:r>
              <a:rPr lang="en-US" dirty="0" smtClean="0"/>
              <a:t>EM 2.0 Software Components</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15</a:t>
            </a:fld>
            <a:endParaRPr lang="en-US"/>
          </a:p>
        </p:txBody>
      </p:sp>
      <p:sp>
        <p:nvSpPr>
          <p:cNvPr id="11" name="Rectangle 10"/>
          <p:cNvSpPr/>
          <p:nvPr/>
        </p:nvSpPr>
        <p:spPr bwMode="auto">
          <a:xfrm>
            <a:off x="416496" y="465313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Repository (                                 </a:t>
            </a:r>
            <a:r>
              <a:rPr kumimoji="0" lang="en-US" sz="2800" b="0" i="0" u="none" strike="noStrike" cap="none" normalizeH="0" dirty="0" smtClean="0">
                <a:ln>
                  <a:noFill/>
                </a:ln>
                <a:solidFill>
                  <a:schemeClr val="tx1"/>
                </a:solidFill>
                <a:effectLst/>
                <a:latin typeface="Times New Roman" pitchFamily="-65" charset="0"/>
              </a:rPr>
              <a:t>)</a:t>
            </a:r>
            <a:endParaRPr kumimoji="0" lang="en-US" sz="2800" b="0" i="0" u="none" strike="noStrike" cap="none" normalizeH="0" baseline="0" dirty="0">
              <a:ln>
                <a:noFill/>
              </a:ln>
              <a:solidFill>
                <a:schemeClr val="tx1"/>
              </a:solidFill>
              <a:effectLst/>
              <a:latin typeface="Times New Roman" pitchFamily="-65" charset="0"/>
            </a:endParaRPr>
          </a:p>
        </p:txBody>
      </p:sp>
      <p:sp>
        <p:nvSpPr>
          <p:cNvPr id="12" name="Rectangle 11"/>
          <p:cNvSpPr/>
          <p:nvPr/>
        </p:nvSpPr>
        <p:spPr bwMode="auto">
          <a:xfrm>
            <a:off x="416496" y="3212976"/>
            <a:ext cx="5040560" cy="576064"/>
          </a:xfrm>
          <a:prstGeom prst="rect">
            <a:avLst/>
          </a:prstGeom>
          <a:solidFill>
            <a:srgbClr val="FF6600"/>
          </a:solidFill>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EM Web Services</a:t>
            </a:r>
            <a:endParaRPr kumimoji="0" lang="en-US" sz="2800" b="0" i="0" u="none" strike="noStrike" cap="none" normalizeH="0" baseline="0" dirty="0">
              <a:ln>
                <a:noFill/>
              </a:ln>
              <a:solidFill>
                <a:schemeClr val="tx1"/>
              </a:solidFill>
              <a:effectLst/>
              <a:latin typeface="Times New Roman" pitchFamily="-65" charset="0"/>
            </a:endParaRPr>
          </a:p>
        </p:txBody>
      </p:sp>
      <p:sp>
        <p:nvSpPr>
          <p:cNvPr id="13" name="Rectangle 12"/>
          <p:cNvSpPr/>
          <p:nvPr/>
        </p:nvSpPr>
        <p:spPr bwMode="auto">
          <a:xfrm>
            <a:off x="3440832" y="1556792"/>
            <a:ext cx="4248472" cy="936104"/>
          </a:xfrm>
          <a:prstGeom prst="rect">
            <a:avLst/>
          </a:prstGeom>
          <a:solidFill>
            <a:srgbClr val="FF0000"/>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36000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800" dirty="0" smtClean="0">
                <a:latin typeface="Times New Roman" pitchFamily="-65" charset="0"/>
              </a:rPr>
              <a:t>EM Front-end</a:t>
            </a:r>
            <a:br>
              <a:rPr lang="en-US" sz="2800" dirty="0" smtClean="0">
                <a:latin typeface="Times New Roman" pitchFamily="-65" charset="0"/>
              </a:rPr>
            </a:br>
            <a:r>
              <a:rPr lang="en-US" sz="2800" dirty="0" smtClean="0">
                <a:latin typeface="Times New Roman" pitchFamily="-65" charset="0"/>
              </a:rPr>
              <a:t>(Drupal CMS)</a:t>
            </a:r>
            <a:endParaRPr kumimoji="0" lang="en-US" sz="2800" b="0" i="0" u="none" strike="noStrike" cap="none" normalizeH="0" baseline="0" dirty="0">
              <a:ln>
                <a:noFill/>
              </a:ln>
              <a:solidFill>
                <a:schemeClr val="tx1"/>
              </a:solidFill>
              <a:effectLst/>
              <a:latin typeface="Times New Roman" pitchFamily="-65" charset="0"/>
            </a:endParaRPr>
          </a:p>
        </p:txBody>
      </p:sp>
      <p:sp>
        <p:nvSpPr>
          <p:cNvPr id="16" name="Rectangle 15"/>
          <p:cNvSpPr/>
          <p:nvPr/>
        </p:nvSpPr>
        <p:spPr bwMode="auto">
          <a:xfrm>
            <a:off x="416496" y="393305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Access Control</a:t>
            </a:r>
            <a:r>
              <a:rPr kumimoji="0" lang="en-US" sz="2800" b="0" i="0" u="none" strike="noStrike" cap="none" normalizeH="0" dirty="0" smtClean="0">
                <a:ln>
                  <a:noFill/>
                </a:ln>
                <a:solidFill>
                  <a:schemeClr val="tx1"/>
                </a:solidFill>
                <a:effectLst/>
                <a:latin typeface="Times New Roman" pitchFamily="-65" charset="0"/>
              </a:rPr>
              <a:t> (XACML)</a:t>
            </a:r>
            <a:endParaRPr kumimoji="0" lang="en-US" sz="2800" b="0" i="0" u="none" strike="noStrike" cap="none" normalizeH="0" baseline="0" dirty="0">
              <a:ln>
                <a:noFill/>
              </a:ln>
              <a:solidFill>
                <a:schemeClr val="tx1"/>
              </a:solidFill>
              <a:effectLst/>
              <a:latin typeface="Times New Roman" pitchFamily="-65" charset="0"/>
            </a:endParaRPr>
          </a:p>
        </p:txBody>
      </p:sp>
      <p:sp>
        <p:nvSpPr>
          <p:cNvPr id="17" name="Rectangle 16"/>
          <p:cNvSpPr/>
          <p:nvPr/>
        </p:nvSpPr>
        <p:spPr bwMode="auto">
          <a:xfrm>
            <a:off x="416496" y="5373216"/>
            <a:ext cx="5040560" cy="576064"/>
          </a:xfrm>
          <a:prstGeom prst="rect">
            <a:avLst/>
          </a:prstGeom>
          <a:solidFill>
            <a:schemeClr val="accent3">
              <a:lumMod val="65000"/>
            </a:schemeClr>
          </a:solidFill>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65" charset="0"/>
              </a:rPr>
              <a:t>Database</a:t>
            </a:r>
            <a:r>
              <a:rPr kumimoji="0" lang="en-US" sz="2800" b="0" i="0" u="none" strike="noStrike" cap="none" normalizeH="0" dirty="0" smtClean="0">
                <a:ln>
                  <a:noFill/>
                </a:ln>
                <a:solidFill>
                  <a:schemeClr val="tx1"/>
                </a:solidFill>
                <a:effectLst/>
                <a:latin typeface="Times New Roman" pitchFamily="-65" charset="0"/>
              </a:rPr>
              <a:t> (</a:t>
            </a:r>
            <a:r>
              <a:rPr kumimoji="0" lang="en-US" sz="2800" b="0" i="0" u="none" strike="noStrike" cap="none" normalizeH="0" dirty="0" err="1" smtClean="0">
                <a:ln>
                  <a:noFill/>
                </a:ln>
                <a:solidFill>
                  <a:schemeClr val="tx1"/>
                </a:solidFill>
                <a:effectLst/>
                <a:latin typeface="Times New Roman" pitchFamily="-65" charset="0"/>
              </a:rPr>
              <a:t>PostgreSQL</a:t>
            </a:r>
            <a:r>
              <a:rPr kumimoji="0" lang="en-US" sz="2800" b="0" i="0" u="none" strike="noStrike" cap="none" normalizeH="0" dirty="0" smtClean="0">
                <a:ln>
                  <a:noFill/>
                </a:ln>
                <a:solidFill>
                  <a:schemeClr val="tx1"/>
                </a:solidFill>
                <a:effectLst/>
                <a:latin typeface="Times New Roman" pitchFamily="-65" charset="0"/>
              </a:rPr>
              <a:t>)</a:t>
            </a:r>
            <a:endParaRPr kumimoji="0" lang="en-US" sz="2800" b="0" i="0" u="none" strike="noStrike" cap="none" normalizeH="0" baseline="0" dirty="0">
              <a:ln>
                <a:noFill/>
              </a:ln>
              <a:solidFill>
                <a:schemeClr val="tx1"/>
              </a:solidFill>
              <a:effectLst/>
              <a:latin typeface="Times New Roman" pitchFamily="-65" charset="0"/>
            </a:endParaRPr>
          </a:p>
        </p:txBody>
      </p:sp>
      <p:sp>
        <p:nvSpPr>
          <p:cNvPr id="20" name="Rounded Rectangle 19"/>
          <p:cNvSpPr/>
          <p:nvPr/>
        </p:nvSpPr>
        <p:spPr bwMode="auto">
          <a:xfrm>
            <a:off x="6249144" y="3212976"/>
            <a:ext cx="2520280" cy="1800200"/>
          </a:xfrm>
          <a:prstGeom prst="round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User Directory</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LDAP</a:t>
            </a:r>
            <a:endParaRPr kumimoji="0" lang="en-US" sz="3200" b="0" i="0" u="none" strike="noStrike" cap="none" normalizeH="0" baseline="0" dirty="0">
              <a:ln>
                <a:noFill/>
              </a:ln>
              <a:solidFill>
                <a:schemeClr val="tx1"/>
              </a:solidFill>
              <a:effectLst/>
              <a:latin typeface="Times New Roman" pitchFamily="-65" charset="0"/>
            </a:endParaRPr>
          </a:p>
        </p:txBody>
      </p:sp>
      <p:sp>
        <p:nvSpPr>
          <p:cNvPr id="22" name="Rounded Rectangle 21"/>
          <p:cNvSpPr/>
          <p:nvPr/>
        </p:nvSpPr>
        <p:spPr bwMode="auto">
          <a:xfrm>
            <a:off x="416496" y="1556792"/>
            <a:ext cx="2448272" cy="936104"/>
          </a:xfrm>
          <a:prstGeom prst="roundRect">
            <a:avLst/>
          </a:prstGeom>
          <a:noFill/>
          <a:ln w="9525"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65" charset="0"/>
              </a:rPr>
              <a:t>Client</a:t>
            </a:r>
            <a:r>
              <a:rPr lang="en-US" sz="3200" dirty="0" smtClean="0">
                <a:latin typeface="Times New Roman" pitchFamily="-65" charset="0"/>
              </a:rPr>
              <a:t>s</a:t>
            </a:r>
            <a:endParaRPr kumimoji="0" lang="en-US" sz="3200" b="0" i="0" u="none" strike="noStrike" cap="none" normalizeH="0" baseline="0" dirty="0" smtClean="0">
              <a:ln>
                <a:noFill/>
              </a:ln>
              <a:solidFill>
                <a:schemeClr val="tx1"/>
              </a:solidFill>
              <a:effectLst/>
              <a:latin typeface="Times New Roman" pitchFamily="-65" charset="0"/>
            </a:endParaRPr>
          </a:p>
        </p:txBody>
      </p:sp>
      <p:sp>
        <p:nvSpPr>
          <p:cNvPr id="25" name="Up-Down Arrow 24"/>
          <p:cNvSpPr/>
          <p:nvPr/>
        </p:nvSpPr>
        <p:spPr bwMode="auto">
          <a:xfrm>
            <a:off x="6681192"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6" name="Left-Right Arrow 25"/>
          <p:cNvSpPr/>
          <p:nvPr/>
        </p:nvSpPr>
        <p:spPr bwMode="auto">
          <a:xfrm>
            <a:off x="5313040" y="3933056"/>
            <a:ext cx="1008112" cy="576064"/>
          </a:xfrm>
          <a:prstGeom prst="leftRight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8" name="Up-Down Arrow 27"/>
          <p:cNvSpPr/>
          <p:nvPr/>
        </p:nvSpPr>
        <p:spPr bwMode="auto">
          <a:xfrm>
            <a:off x="3944888"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sp>
        <p:nvSpPr>
          <p:cNvPr id="29" name="Up-Down Arrow 28"/>
          <p:cNvSpPr/>
          <p:nvPr/>
        </p:nvSpPr>
        <p:spPr bwMode="auto">
          <a:xfrm>
            <a:off x="1496616" y="2420888"/>
            <a:ext cx="576064" cy="936104"/>
          </a:xfrm>
          <a:prstGeom prst="upDownArrow">
            <a:avLst/>
          </a:prstGeom>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Times New Roman" pitchFamily="-65" charset="0"/>
            </a:endParaRPr>
          </a:p>
        </p:txBody>
      </p:sp>
      <p:pic>
        <p:nvPicPr>
          <p:cNvPr id="30" name="Picture 29"/>
          <p:cNvPicPr>
            <a:picLocks noChangeAspect="1"/>
          </p:cNvPicPr>
          <p:nvPr/>
        </p:nvPicPr>
        <p:blipFill>
          <a:blip r:embed="rId2"/>
          <a:stretch>
            <a:fillRect/>
          </a:stretch>
        </p:blipFill>
        <p:spPr>
          <a:xfrm>
            <a:off x="6478240" y="1628800"/>
            <a:ext cx="635000" cy="723900"/>
          </a:xfrm>
          <a:prstGeom prst="rect">
            <a:avLst/>
          </a:prstGeom>
        </p:spPr>
      </p:pic>
      <p:pic>
        <p:nvPicPr>
          <p:cNvPr id="31" name="Picture 30"/>
          <p:cNvPicPr>
            <a:picLocks noChangeAspect="1"/>
          </p:cNvPicPr>
          <p:nvPr/>
        </p:nvPicPr>
        <p:blipFill>
          <a:blip r:embed="rId3"/>
          <a:stretch>
            <a:fillRect/>
          </a:stretch>
        </p:blipFill>
        <p:spPr>
          <a:xfrm>
            <a:off x="1631280" y="4725144"/>
            <a:ext cx="3681760" cy="632302"/>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618688738"/>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p:txBody>
          <a:bodyPr/>
          <a:lstStyle/>
          <a:p>
            <a:r>
              <a:rPr lang="en-GB" dirty="0" smtClean="0"/>
              <a:t>The </a:t>
            </a:r>
            <a:r>
              <a:rPr lang="en-GB" b="1" dirty="0" smtClean="0"/>
              <a:t>access control scheme</a:t>
            </a:r>
            <a:r>
              <a:rPr lang="en-GB" dirty="0" smtClean="0"/>
              <a:t> for the resources in the EM Repository has a user interface, enabling EM users to specify sharing restrictions and visualise access permissions from the front-end.</a:t>
            </a:r>
            <a:endParaRPr lang="en-US" dirty="0" smtClean="0"/>
          </a:p>
          <a:p>
            <a:pPr>
              <a:buNone/>
            </a:pP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76536" y="260648"/>
            <a:ext cx="8420100" cy="1143000"/>
          </a:xfrm>
        </p:spPr>
        <p:txBody>
          <a:bodyPr/>
          <a:lstStyle/>
          <a:p>
            <a:r>
              <a:rPr lang="en-US" dirty="0" smtClean="0"/>
              <a:t>Access Control Model</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17</a:t>
            </a:fld>
            <a:endParaRPr lang="en-US"/>
          </a:p>
        </p:txBody>
      </p:sp>
      <p:pic>
        <p:nvPicPr>
          <p:cNvPr id="6" name="Picture 5"/>
          <p:cNvPicPr>
            <a:picLocks noChangeAspect="1"/>
          </p:cNvPicPr>
          <p:nvPr/>
        </p:nvPicPr>
        <p:blipFill>
          <a:blip r:embed="rId2"/>
          <a:stretch>
            <a:fillRect/>
          </a:stretch>
        </p:blipFill>
        <p:spPr>
          <a:xfrm>
            <a:off x="0" y="1434442"/>
            <a:ext cx="9906000" cy="5378934"/>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13008167"/>
      </p:ext>
    </p:extLst>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pt-PT"/>
          </a:p>
        </p:txBody>
      </p:sp>
      <p:sp>
        <p:nvSpPr>
          <p:cNvPr id="3" name="Content Placeholder 2"/>
          <p:cNvSpPr>
            <a:spLocks noGrp="1"/>
          </p:cNvSpPr>
          <p:nvPr>
            <p:ph idx="1"/>
          </p:nvPr>
        </p:nvSpPr>
        <p:spPr/>
        <p:txBody>
          <a:bodyPr/>
          <a:lstStyle/>
          <a:p>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18</a:t>
            </a:fld>
            <a:endParaRPr lang="en-US"/>
          </a:p>
        </p:txBody>
      </p:sp>
      <p:pic>
        <p:nvPicPr>
          <p:cNvPr id="6" name="Picture 5"/>
          <p:cNvPicPr>
            <a:picLocks noChangeAspect="1"/>
          </p:cNvPicPr>
          <p:nvPr/>
        </p:nvPicPr>
        <p:blipFill>
          <a:blip r:embed="rId2"/>
          <a:stretch>
            <a:fillRect/>
          </a:stretch>
        </p:blipFill>
        <p:spPr>
          <a:xfrm>
            <a:off x="76200" y="304800"/>
            <a:ext cx="9661237" cy="5791200"/>
          </a:xfrm>
          <a:prstGeom prst="rect">
            <a:avLst/>
          </a:prstGeom>
        </p:spPr>
      </p:pic>
      <p:sp>
        <p:nvSpPr>
          <p:cNvPr id="7" name="Oval 6"/>
          <p:cNvSpPr/>
          <p:nvPr/>
        </p:nvSpPr>
        <p:spPr bwMode="auto">
          <a:xfrm>
            <a:off x="7467600" y="2438400"/>
            <a:ext cx="914400" cy="381000"/>
          </a:xfrm>
          <a:prstGeom prst="ellipse">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Resource</a:t>
            </a:r>
            <a:r>
              <a:rPr lang="pt-PT" dirty="0" smtClean="0"/>
              <a:t> Access </a:t>
            </a:r>
            <a:r>
              <a:rPr lang="pt-PT" dirty="0" err="1" smtClean="0"/>
              <a:t>Permissions</a:t>
            </a:r>
            <a:endParaRPr lang="pt-PT" dirty="0"/>
          </a:p>
        </p:txBody>
      </p:sp>
      <p:sp>
        <p:nvSpPr>
          <p:cNvPr id="3" name="Content Placeholder 2"/>
          <p:cNvSpPr>
            <a:spLocks noGrp="1"/>
          </p:cNvSpPr>
          <p:nvPr>
            <p:ph idx="1"/>
          </p:nvPr>
        </p:nvSpPr>
        <p:spPr/>
        <p:txBody>
          <a:bodyPr/>
          <a:lstStyle/>
          <a:p>
            <a:endParaRPr lang="pt-PT"/>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19</a:t>
            </a:fld>
            <a:endParaRPr lang="en-US"/>
          </a:p>
        </p:txBody>
      </p:sp>
      <p:pic>
        <p:nvPicPr>
          <p:cNvPr id="6" name="Picture 5"/>
          <p:cNvPicPr>
            <a:picLocks noChangeAspect="1"/>
          </p:cNvPicPr>
          <p:nvPr/>
        </p:nvPicPr>
        <p:blipFill>
          <a:blip r:embed="rId2"/>
          <a:stretch>
            <a:fillRect/>
          </a:stretch>
        </p:blipFill>
        <p:spPr>
          <a:xfrm>
            <a:off x="228600" y="1981200"/>
            <a:ext cx="9463374" cy="4343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Title 11"/>
          <p:cNvSpPr>
            <a:spLocks noGrp="1"/>
          </p:cNvSpPr>
          <p:nvPr>
            <p:ph type="title" idx="4294967295"/>
          </p:nvPr>
        </p:nvSpPr>
        <p:spPr/>
        <p:txBody>
          <a:bodyPr/>
          <a:lstStyle/>
          <a:p>
            <a:r>
              <a:rPr lang="pt-PT" dirty="0" err="1" smtClean="0"/>
              <a:t>Epiwork</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a:t>
            </a:fld>
            <a:endParaRPr lang="en-US"/>
          </a:p>
        </p:txBody>
      </p:sp>
      <p:pic>
        <p:nvPicPr>
          <p:cNvPr id="7" name="Picture 6"/>
          <p:cNvPicPr>
            <a:picLocks noChangeAspect="1"/>
          </p:cNvPicPr>
          <p:nvPr/>
        </p:nvPicPr>
        <p:blipFill>
          <a:blip r:embed="rId3"/>
          <a:stretch>
            <a:fillRect/>
          </a:stretch>
        </p:blipFill>
        <p:spPr>
          <a:xfrm>
            <a:off x="1676400" y="1066800"/>
            <a:ext cx="6515100" cy="5130800"/>
          </a:xfrm>
          <a:prstGeom prst="rect">
            <a:avLst/>
          </a:prstGeom>
          <a:ln w="57150" cap="flat" cmpd="sng" algn="ctr">
            <a:solidFill>
              <a:srgbClr val="FF0000"/>
            </a:solidFill>
            <a:prstDash val="solid"/>
            <a:round/>
            <a:headEnd type="none" w="med" len="med"/>
            <a:tailEnd type="none" w="med" len="med"/>
          </a:ln>
        </p:spPr>
      </p:pic>
      <p:pic>
        <p:nvPicPr>
          <p:cNvPr id="17" name="Picture 16"/>
          <p:cNvPicPr>
            <a:picLocks noChangeAspect="1"/>
          </p:cNvPicPr>
          <p:nvPr/>
        </p:nvPicPr>
        <p:blipFill>
          <a:blip r:embed="rId4"/>
          <a:stretch>
            <a:fillRect/>
          </a:stretch>
        </p:blipFill>
        <p:spPr>
          <a:xfrm>
            <a:off x="1828800" y="647430"/>
            <a:ext cx="5689600" cy="1028970"/>
          </a:xfrm>
          <a:prstGeom prst="rect">
            <a:avLst/>
          </a:prstGeom>
        </p:spPr>
      </p:pic>
      <p:pic>
        <p:nvPicPr>
          <p:cNvPr id="18" name="Picture 17"/>
          <p:cNvPicPr>
            <a:picLocks noChangeAspect="1"/>
          </p:cNvPicPr>
          <p:nvPr/>
        </p:nvPicPr>
        <p:blipFill>
          <a:blip r:embed="rId5"/>
          <a:stretch>
            <a:fillRect/>
          </a:stretch>
        </p:blipFill>
        <p:spPr>
          <a:xfrm>
            <a:off x="8610600" y="5257800"/>
            <a:ext cx="1041400" cy="952500"/>
          </a:xfrm>
          <a:prstGeom prst="rect">
            <a:avLst/>
          </a:prstGeom>
        </p:spPr>
      </p:pic>
      <p:pic>
        <p:nvPicPr>
          <p:cNvPr id="19" name="Picture 18"/>
          <p:cNvPicPr>
            <a:picLocks noChangeAspect="1"/>
          </p:cNvPicPr>
          <p:nvPr/>
        </p:nvPicPr>
        <p:blipFill>
          <a:blip r:embed="rId6"/>
          <a:stretch>
            <a:fillRect/>
          </a:stretch>
        </p:blipFill>
        <p:spPr>
          <a:xfrm>
            <a:off x="8763000" y="4572000"/>
            <a:ext cx="787400" cy="546100"/>
          </a:xfrm>
          <a:prstGeom prst="rect">
            <a:avLst/>
          </a:prstGeom>
        </p:spPr>
      </p:pic>
      <p:sp>
        <p:nvSpPr>
          <p:cNvPr id="11" name="Cloud 10"/>
          <p:cNvSpPr/>
          <p:nvPr/>
        </p:nvSpPr>
        <p:spPr bwMode="auto">
          <a:xfrm>
            <a:off x="1981200" y="1371600"/>
            <a:ext cx="2819400" cy="3429000"/>
          </a:xfrm>
          <a:prstGeom prst="cloud">
            <a:avLst/>
          </a:prstGeom>
          <a:noFill/>
          <a:ln w="38100" cap="flat" cmpd="sng" algn="ctr">
            <a:solidFill>
              <a:srgbClr val="002A88"/>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8" name="Right Arrow 7"/>
          <p:cNvSpPr/>
          <p:nvPr/>
        </p:nvSpPr>
        <p:spPr bwMode="auto">
          <a:xfrm rot="1757887">
            <a:off x="823571" y="949714"/>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
        <p:nvSpPr>
          <p:cNvPr id="10" name="Footer Placeholder 9"/>
          <p:cNvSpPr>
            <a:spLocks noGrp="1"/>
          </p:cNvSpPr>
          <p:nvPr>
            <p:ph type="ftr" sz="quarter" idx="11"/>
          </p:nvPr>
        </p:nvSpPr>
        <p:spPr/>
        <p:txBody>
          <a:bodyPr/>
          <a:lstStyle/>
          <a:p>
            <a:r>
              <a:rPr lang="en-US" smtClean="0"/>
              <a:t>28 Mar 2012 - 3rd Epiwork Review, Brussels</a:t>
            </a:r>
            <a:endParaRPr lang="en-US"/>
          </a:p>
        </p:txBody>
      </p:sp>
      <p:sp>
        <p:nvSpPr>
          <p:cNvPr id="13" name="Right Arrow 12"/>
          <p:cNvSpPr/>
          <p:nvPr/>
        </p:nvSpPr>
        <p:spPr bwMode="auto">
          <a:xfrm rot="12683761">
            <a:off x="6090957" y="3101192"/>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p:txBody>
          <a:bodyPr/>
          <a:lstStyle/>
          <a:p>
            <a:r>
              <a:rPr lang="en-GB" dirty="0" smtClean="0"/>
              <a:t>The </a:t>
            </a:r>
            <a:r>
              <a:rPr lang="en-GB" b="1" dirty="0" smtClean="0"/>
              <a:t>meta-data model</a:t>
            </a:r>
            <a:r>
              <a:rPr lang="en-GB" dirty="0" smtClean="0"/>
              <a:t> of the Repository has also been revised. Some of the meta-data elements have been moved in the hierarchy and their names changed. </a:t>
            </a:r>
            <a:endParaRPr lang="en-US" dirty="0" smtClean="0"/>
          </a:p>
          <a:p>
            <a:pPr>
              <a:buNone/>
            </a:pP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err="1" smtClean="0"/>
              <a:t>Meta-Data</a:t>
            </a:r>
            <a:endParaRPr lang="pt-PT" dirty="0"/>
          </a:p>
        </p:txBody>
      </p:sp>
      <p:sp>
        <p:nvSpPr>
          <p:cNvPr id="3" name="Content Placeholder 2"/>
          <p:cNvSpPr>
            <a:spLocks noGrp="1"/>
          </p:cNvSpPr>
          <p:nvPr>
            <p:ph idx="1"/>
          </p:nvPr>
        </p:nvSpPr>
        <p:spPr>
          <a:xfrm>
            <a:off x="762000" y="1600200"/>
            <a:ext cx="8420100" cy="4114800"/>
          </a:xfrm>
        </p:spPr>
        <p:txBody>
          <a:bodyPr/>
          <a:lstStyle/>
          <a:p>
            <a:r>
              <a:rPr lang="en-GB" dirty="0" smtClean="0"/>
              <a:t>Meta-data introduction </a:t>
            </a:r>
            <a:r>
              <a:rPr lang="en-GB" b="1" dirty="0" smtClean="0">
                <a:solidFill>
                  <a:srgbClr val="FF0000"/>
                </a:solidFill>
              </a:rPr>
              <a:t>even more </a:t>
            </a:r>
            <a:r>
              <a:rPr lang="en-GB" b="1" dirty="0" smtClean="0"/>
              <a:t>simplified</a:t>
            </a:r>
          </a:p>
          <a:p>
            <a:pPr lvl="1"/>
            <a:r>
              <a:rPr lang="en-GB" dirty="0" smtClean="0"/>
              <a:t>Upload/Request forms more simple.</a:t>
            </a:r>
          </a:p>
          <a:p>
            <a:r>
              <a:rPr lang="en-GB" dirty="0" smtClean="0"/>
              <a:t>EM Repository Meta-data Vocabulary</a:t>
            </a:r>
          </a:p>
          <a:p>
            <a:pPr lvl="1"/>
            <a:r>
              <a:rPr lang="en-GB" dirty="0" smtClean="0"/>
              <a:t>Reorganised meta-data structure, reflecting work reported on </a:t>
            </a:r>
            <a:r>
              <a:rPr lang="en-GB" b="1" dirty="0" smtClean="0"/>
              <a:t>Deliverable D3.5</a:t>
            </a:r>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21</a:t>
            </a:fld>
            <a:endParaRPr lang="en-US"/>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lstStyle/>
          <a:p>
            <a:r>
              <a:rPr lang="pt-PT" dirty="0" smtClean="0"/>
              <a:t>DC </a:t>
            </a:r>
            <a:r>
              <a:rPr lang="pt-PT" dirty="0" err="1" smtClean="0"/>
              <a:t>Term</a:t>
            </a:r>
            <a:r>
              <a:rPr lang="pt-PT" dirty="0" smtClean="0"/>
              <a:t> </a:t>
            </a:r>
            <a:r>
              <a:rPr lang="pt-PT" dirty="0" err="1" smtClean="0"/>
              <a:t>Example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22</a:t>
            </a:fld>
            <a:endParaRPr lang="en-US"/>
          </a:p>
        </p:txBody>
      </p:sp>
      <p:pic>
        <p:nvPicPr>
          <p:cNvPr id="6" name="Picture 5"/>
          <p:cNvPicPr>
            <a:picLocks noChangeAspect="1"/>
          </p:cNvPicPr>
          <p:nvPr/>
        </p:nvPicPr>
        <p:blipFill>
          <a:blip r:embed="rId2"/>
          <a:stretch>
            <a:fillRect/>
          </a:stretch>
        </p:blipFill>
        <p:spPr>
          <a:xfrm>
            <a:off x="304800" y="1473200"/>
            <a:ext cx="7419187" cy="4775200"/>
          </a:xfrm>
          <a:prstGeom prst="rect">
            <a:avLst/>
          </a:prstGeom>
        </p:spPr>
      </p:pic>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EM </a:t>
            </a:r>
            <a:r>
              <a:rPr lang="pt-PT" dirty="0" err="1" smtClean="0"/>
              <a:t>Term</a:t>
            </a:r>
            <a:r>
              <a:rPr lang="pt-PT" dirty="0" smtClean="0"/>
              <a:t> </a:t>
            </a:r>
            <a:r>
              <a:rPr lang="pt-PT" dirty="0" err="1" smtClean="0"/>
              <a:t>Example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23</a:t>
            </a:fld>
            <a:endParaRPr lang="en-US"/>
          </a:p>
        </p:txBody>
      </p:sp>
      <p:pic>
        <p:nvPicPr>
          <p:cNvPr id="6" name="Picture 5"/>
          <p:cNvPicPr>
            <a:picLocks noChangeAspect="1"/>
          </p:cNvPicPr>
          <p:nvPr/>
        </p:nvPicPr>
        <p:blipFill>
          <a:blip r:embed="rId2"/>
          <a:stretch>
            <a:fillRect/>
          </a:stretch>
        </p:blipFill>
        <p:spPr>
          <a:xfrm>
            <a:off x="304160" y="1828800"/>
            <a:ext cx="8832796" cy="4343400"/>
          </a:xfrm>
          <a:prstGeom prst="rect">
            <a:avLst/>
          </a:prstGeom>
        </p:spPr>
      </p:pic>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p:txBody>
          <a:bodyPr/>
          <a:lstStyle/>
          <a:p>
            <a:r>
              <a:rPr lang="en-GB" dirty="0" smtClean="0"/>
              <a:t>Significant progress has been made on the </a:t>
            </a:r>
            <a:r>
              <a:rPr lang="en-GB" b="1" dirty="0" smtClean="0"/>
              <a:t>interconnection with the Computational Platform</a:t>
            </a:r>
            <a:r>
              <a:rPr lang="en-GB" dirty="0" smtClean="0"/>
              <a:t>, which also </a:t>
            </a:r>
            <a:r>
              <a:rPr lang="en-GB" b="1" dirty="0" smtClean="0"/>
              <a:t>triggered substantial revisions to the EM API</a:t>
            </a:r>
            <a:r>
              <a:rPr lang="en-GB" dirty="0" smtClean="0"/>
              <a:t>. </a:t>
            </a:r>
            <a:br>
              <a:rPr lang="en-GB" dirty="0" smtClean="0"/>
            </a:br>
            <a:r>
              <a:rPr lang="en-GB" dirty="0" smtClean="0"/>
              <a:t>The </a:t>
            </a:r>
            <a:r>
              <a:rPr lang="en-GB" dirty="0" err="1" smtClean="0"/>
              <a:t>GLEaMviz</a:t>
            </a:r>
            <a:r>
              <a:rPr lang="en-GB" dirty="0" smtClean="0"/>
              <a:t> software can now upload simulation results to the Epidemic Marketplace for sharing by the community.</a:t>
            </a:r>
            <a:endParaRPr lang="en-US" dirty="0" smtClean="0"/>
          </a:p>
          <a:p>
            <a:pPr>
              <a:buNone/>
            </a:pP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pt-PT"/>
          </a:p>
        </p:txBody>
      </p:sp>
      <p:sp>
        <p:nvSpPr>
          <p:cNvPr id="3" name="Content Placeholder 2"/>
          <p:cNvSpPr>
            <a:spLocks noGrp="1"/>
          </p:cNvSpPr>
          <p:nvPr>
            <p:ph idx="1"/>
          </p:nvPr>
        </p:nvSpPr>
        <p:spPr/>
        <p:txBody>
          <a:bodyPr/>
          <a:lstStyle/>
          <a:p>
            <a:endParaRPr lang="pt-PT"/>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25</a:t>
            </a:fld>
            <a:endParaRPr lang="en-US"/>
          </a:p>
        </p:txBody>
      </p:sp>
      <p:graphicFrame>
        <p:nvGraphicFramePr>
          <p:cNvPr id="88067" name="Object 3"/>
          <p:cNvGraphicFramePr>
            <a:graphicFrameLocks noChangeAspect="1"/>
          </p:cNvGraphicFramePr>
          <p:nvPr/>
        </p:nvGraphicFramePr>
        <p:xfrm>
          <a:off x="838200" y="276937"/>
          <a:ext cx="8153400" cy="6129108"/>
        </p:xfrm>
        <a:graphic>
          <a:graphicData uri="http://schemas.openxmlformats.org/presentationml/2006/ole">
            <p:oleObj spid="_x0000_s88067" name="Document" r:id="rId3" imgW="5524500" imgH="4152900" progId="Word.Document.12">
              <p:link updateAutomatic="1"/>
            </p:oleObj>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Manage</a:t>
            </a:r>
            <a:r>
              <a:rPr lang="pt-PT" dirty="0" smtClean="0"/>
              <a:t> </a:t>
            </a:r>
            <a:r>
              <a:rPr lang="pt-PT" dirty="0" err="1" smtClean="0"/>
              <a:t>Simulation</a:t>
            </a:r>
            <a:r>
              <a:rPr lang="pt-PT" dirty="0" smtClean="0"/>
              <a:t> </a:t>
            </a:r>
            <a:r>
              <a:rPr lang="pt-PT" dirty="0" err="1" smtClean="0"/>
              <a:t>Definitions</a:t>
            </a:r>
            <a:r>
              <a:rPr lang="pt-PT" dirty="0" smtClean="0"/>
              <a:t> Use Case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26</a:t>
            </a:fld>
            <a:endParaRPr lang="en-US"/>
          </a:p>
        </p:txBody>
      </p:sp>
      <p:graphicFrame>
        <p:nvGraphicFramePr>
          <p:cNvPr id="90114" name="Object 2"/>
          <p:cNvGraphicFramePr>
            <a:graphicFrameLocks noChangeAspect="1"/>
          </p:cNvGraphicFramePr>
          <p:nvPr/>
        </p:nvGraphicFramePr>
        <p:xfrm>
          <a:off x="1371600" y="1905000"/>
          <a:ext cx="6004269" cy="4732337"/>
        </p:xfrm>
        <a:graphic>
          <a:graphicData uri="http://schemas.openxmlformats.org/presentationml/2006/ole">
            <p:oleObj spid="_x0000_s90114" name="Document" r:id="rId3" imgW="4076700" imgH="3213100" progId="Word.Document.12">
              <p:link updateAutomatic="1"/>
            </p:oleObj>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420100" cy="1143000"/>
          </a:xfrm>
        </p:spPr>
        <p:txBody>
          <a:bodyPr/>
          <a:lstStyle/>
          <a:p>
            <a:r>
              <a:rPr lang="en-US" dirty="0" smtClean="0"/>
              <a:t>Manage Simulation Output Data Use-Case </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27</a:t>
            </a:fld>
            <a:endParaRPr lang="en-US"/>
          </a:p>
        </p:txBody>
      </p:sp>
      <p:graphicFrame>
        <p:nvGraphicFramePr>
          <p:cNvPr id="98306" name="Object 2"/>
          <p:cNvGraphicFramePr>
            <a:graphicFrameLocks noChangeAspect="1"/>
          </p:cNvGraphicFramePr>
          <p:nvPr/>
        </p:nvGraphicFramePr>
        <p:xfrm>
          <a:off x="990600" y="1782763"/>
          <a:ext cx="7541628" cy="4846637"/>
        </p:xfrm>
        <a:graphic>
          <a:graphicData uri="http://schemas.openxmlformats.org/presentationml/2006/ole">
            <p:oleObj spid="_x0000_s98306" name="Document" r:id="rId3" imgW="4406900" imgH="2832100" progId="Word.Document.12">
              <p:link updateAutomatic="1"/>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Browse and Share Use-Case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28</a:t>
            </a:fld>
            <a:endParaRPr lang="en-US"/>
          </a:p>
        </p:txBody>
      </p:sp>
      <p:graphicFrame>
        <p:nvGraphicFramePr>
          <p:cNvPr id="99330" name="Object 2"/>
          <p:cNvGraphicFramePr>
            <a:graphicFrameLocks noChangeAspect="1"/>
          </p:cNvGraphicFramePr>
          <p:nvPr/>
        </p:nvGraphicFramePr>
        <p:xfrm>
          <a:off x="1905000" y="1487928"/>
          <a:ext cx="6499900" cy="5358960"/>
        </p:xfrm>
        <a:graphic>
          <a:graphicData uri="http://schemas.openxmlformats.org/presentationml/2006/ole">
            <p:oleObj spid="_x0000_s99330" name="Document" r:id="rId3" imgW="4775200" imgH="3937000" progId="Word.Document.12">
              <p:link updateAutomatic="1"/>
            </p:oleObj>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29</a:t>
            </a:fld>
            <a:endParaRPr lang="en-US"/>
          </a:p>
        </p:txBody>
      </p:sp>
      <p:pic>
        <p:nvPicPr>
          <p:cNvPr id="8" name="Picture 7"/>
          <p:cNvPicPr>
            <a:picLocks noChangeAspect="1"/>
          </p:cNvPicPr>
          <p:nvPr/>
        </p:nvPicPr>
        <p:blipFill>
          <a:blip r:embed="rId2"/>
          <a:stretch>
            <a:fillRect/>
          </a:stretch>
        </p:blipFill>
        <p:spPr>
          <a:xfrm>
            <a:off x="560512" y="116632"/>
            <a:ext cx="8765615" cy="6534726"/>
          </a:xfrm>
          <a:prstGeom prst="rect">
            <a:avLst/>
          </a:prstGeom>
        </p:spPr>
      </p:pic>
      <p:cxnSp>
        <p:nvCxnSpPr>
          <p:cNvPr id="13" name="Elbow Connector 12"/>
          <p:cNvCxnSpPr/>
          <p:nvPr/>
        </p:nvCxnSpPr>
        <p:spPr bwMode="auto">
          <a:xfrm>
            <a:off x="2072680" y="3573016"/>
            <a:ext cx="720080" cy="504056"/>
          </a:xfrm>
          <a:prstGeom prst="bentConnector3">
            <a:avLst>
              <a:gd name="adj1" fmla="val 50000"/>
            </a:avLst>
          </a:prstGeom>
          <a:noFill/>
          <a:ln w="9525" cap="flat" cmpd="sng" algn="ctr">
            <a:solidFill>
              <a:schemeClr val="tx1"/>
            </a:solidFill>
            <a:prstDash val="dash"/>
            <a:round/>
            <a:headEnd type="none" w="sm" len="sm"/>
            <a:tailEnd type="triangle"/>
          </a:ln>
          <a:effectLst/>
        </p:spPr>
      </p:cxnSp>
      <p:sp>
        <p:nvSpPr>
          <p:cNvPr id="9" name="Rounded Rectangle 8"/>
          <p:cNvSpPr/>
          <p:nvPr/>
        </p:nvSpPr>
        <p:spPr bwMode="auto">
          <a:xfrm rot="20529508">
            <a:off x="3411326" y="1495806"/>
            <a:ext cx="5562600" cy="1752600"/>
          </a:xfrm>
          <a:prstGeom prst="round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ctr" eaLnBrk="1" hangingPunct="1"/>
            <a:r>
              <a:rPr lang="pt-PT" sz="4400" dirty="0" err="1" smtClean="0">
                <a:solidFill>
                  <a:srgbClr val="FF0000"/>
                </a:solidFill>
                <a:latin typeface="Arial"/>
              </a:rPr>
              <a:t>Watch</a:t>
            </a:r>
            <a:r>
              <a:rPr lang="pt-PT" sz="4400" dirty="0" smtClean="0">
                <a:solidFill>
                  <a:srgbClr val="FF0000"/>
                </a:solidFill>
                <a:latin typeface="Arial"/>
              </a:rPr>
              <a:t> </a:t>
            </a:r>
            <a:r>
              <a:rPr lang="pt-PT" sz="4400" dirty="0" err="1" smtClean="0">
                <a:solidFill>
                  <a:srgbClr val="FF0000"/>
                </a:solidFill>
                <a:latin typeface="Arial"/>
              </a:rPr>
              <a:t>the</a:t>
            </a:r>
            <a:r>
              <a:rPr lang="pt-PT" sz="4400" dirty="0" smtClean="0">
                <a:solidFill>
                  <a:srgbClr val="FF0000"/>
                </a:solidFill>
                <a:latin typeface="Arial"/>
              </a:rPr>
              <a:t> Demo </a:t>
            </a:r>
            <a:br>
              <a:rPr lang="pt-PT" sz="4400" dirty="0" smtClean="0">
                <a:solidFill>
                  <a:srgbClr val="FF0000"/>
                </a:solidFill>
                <a:latin typeface="Arial"/>
              </a:rPr>
            </a:br>
            <a:r>
              <a:rPr lang="pt-PT" sz="4400" dirty="0" err="1" smtClean="0">
                <a:solidFill>
                  <a:srgbClr val="FF0000"/>
                </a:solidFill>
                <a:latin typeface="Arial"/>
              </a:rPr>
              <a:t>this</a:t>
            </a:r>
            <a:r>
              <a:rPr lang="pt-PT" sz="4400" dirty="0" smtClean="0">
                <a:solidFill>
                  <a:srgbClr val="FF0000"/>
                </a:solidFill>
                <a:latin typeface="Arial"/>
              </a:rPr>
              <a:t> </a:t>
            </a:r>
            <a:r>
              <a:rPr lang="pt-PT" sz="4400" dirty="0" err="1" smtClean="0">
                <a:solidFill>
                  <a:srgbClr val="FF0000"/>
                </a:solidFill>
                <a:latin typeface="Arial"/>
              </a:rPr>
              <a:t>Afternoon</a:t>
            </a:r>
            <a:endParaRPr lang="pt-PT" sz="4400" dirty="0" smtClean="0">
              <a:solidFill>
                <a:srgbClr val="FF0000"/>
              </a:solidFill>
              <a:latin typeface="Aria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892765057"/>
      </p:ext>
    </p:extLst>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err="1" smtClean="0"/>
              <a:t>Epidemic</a:t>
            </a:r>
            <a:r>
              <a:rPr lang="pt-PT" dirty="0" smtClean="0"/>
              <a:t> </a:t>
            </a:r>
            <a:r>
              <a:rPr lang="pt-PT" dirty="0" err="1" smtClean="0"/>
              <a:t>Marketplace</a:t>
            </a:r>
            <a:r>
              <a:rPr lang="pt-PT" dirty="0" smtClean="0"/>
              <a:t> (EM)</a:t>
            </a:r>
            <a:endParaRPr lang="pt-PT" dirty="0"/>
          </a:p>
        </p:txBody>
      </p:sp>
      <p:sp>
        <p:nvSpPr>
          <p:cNvPr id="7" name="Content Placeholder 6"/>
          <p:cNvSpPr>
            <a:spLocks noGrp="1"/>
          </p:cNvSpPr>
          <p:nvPr>
            <p:ph idx="1"/>
          </p:nvPr>
        </p:nvSpPr>
        <p:spPr>
          <a:xfrm>
            <a:off x="762000" y="1828800"/>
            <a:ext cx="8458200" cy="4572000"/>
          </a:xfrm>
        </p:spPr>
        <p:txBody>
          <a:bodyPr/>
          <a:lstStyle/>
          <a:p>
            <a:pPr marL="514350" indent="-514350">
              <a:buFont typeface="+mj-lt"/>
              <a:buAutoNum type="arabicPeriod"/>
            </a:pPr>
            <a:r>
              <a:rPr lang="en-US" sz="2800" b="1" dirty="0" smtClean="0"/>
              <a:t>Catalogue of data sources </a:t>
            </a:r>
            <a:r>
              <a:rPr lang="en-US" sz="2800" dirty="0" smtClean="0"/>
              <a:t>containing the metadata describing existing databases;</a:t>
            </a:r>
          </a:p>
          <a:p>
            <a:pPr marL="514350" indent="-514350">
              <a:buFont typeface="+mj-lt"/>
              <a:buAutoNum type="arabicPeriod"/>
            </a:pPr>
            <a:r>
              <a:rPr lang="en-US" sz="2800" b="1" dirty="0" smtClean="0"/>
              <a:t>Forum </a:t>
            </a:r>
            <a:r>
              <a:rPr lang="en-US" sz="2800" dirty="0" smtClean="0"/>
              <a:t>to </a:t>
            </a:r>
          </a:p>
          <a:p>
            <a:pPr marL="914400" lvl="1" indent="-457200"/>
            <a:r>
              <a:rPr lang="en-US" sz="2400" dirty="0" smtClean="0"/>
              <a:t>publish information about data</a:t>
            </a:r>
          </a:p>
          <a:p>
            <a:pPr marL="914400" lvl="1" indent="-457200"/>
            <a:r>
              <a:rPr lang="en-US" sz="2400" dirty="0" smtClean="0"/>
              <a:t>seek </a:t>
            </a:r>
            <a:r>
              <a:rPr lang="en-US" sz="2400" dirty="0" err="1" smtClean="0"/>
              <a:t>modellers</a:t>
            </a:r>
            <a:r>
              <a:rPr lang="en-US" sz="2400" dirty="0" smtClean="0"/>
              <a:t> to collaborate with, </a:t>
            </a:r>
          </a:p>
          <a:p>
            <a:pPr marL="914400" lvl="1" indent="-457200"/>
            <a:r>
              <a:rPr lang="en-US" sz="2400" dirty="0" smtClean="0"/>
              <a:t>seek sources of data that could be of interest to their epidemiological </a:t>
            </a:r>
            <a:r>
              <a:rPr lang="en-US" sz="2400" dirty="0" err="1" smtClean="0"/>
              <a:t>modelling</a:t>
            </a:r>
            <a:r>
              <a:rPr lang="en-US" sz="2400" dirty="0" smtClean="0"/>
              <a:t> efforts;</a:t>
            </a:r>
          </a:p>
          <a:p>
            <a:pPr marL="514350" indent="-514350">
              <a:buFont typeface="+mj-lt"/>
              <a:buAutoNum type="arabicPeriod"/>
            </a:pPr>
            <a:r>
              <a:rPr lang="en-US" sz="2800" b="1" dirty="0" smtClean="0"/>
              <a:t>Mediating software </a:t>
            </a:r>
            <a:r>
              <a:rPr lang="en-US" sz="2800" dirty="0" smtClean="0"/>
              <a:t>to automatically process queries to epidemiological data, harvest data, assemble datasets....</a:t>
            </a:r>
          </a:p>
        </p:txBody>
      </p:sp>
      <p:sp>
        <p:nvSpPr>
          <p:cNvPr id="4" name="Slide Number Placeholder 3"/>
          <p:cNvSpPr>
            <a:spLocks noGrp="1"/>
          </p:cNvSpPr>
          <p:nvPr>
            <p:ph type="sldNum" sz="quarter" idx="12"/>
          </p:nvPr>
        </p:nvSpPr>
        <p:spPr/>
        <p:txBody>
          <a:bodyPr/>
          <a:lstStyle/>
          <a:p>
            <a:fld id="{73A5EC21-C29A-C445-8386-FB5AD3848CDB}"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28 Mar 2012 - 3rd Epiwork Review, Brussels</a:t>
            </a:r>
            <a:endParaRPr lang="en-US"/>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a:xfrm>
            <a:off x="685800" y="1752600"/>
            <a:ext cx="8420100" cy="4114800"/>
          </a:xfrm>
        </p:spPr>
        <p:txBody>
          <a:bodyPr/>
          <a:lstStyle/>
          <a:p>
            <a:r>
              <a:rPr lang="en-GB" dirty="0" smtClean="0"/>
              <a:t>The user base and number of catalogued resources available in the repository has not, however, enlarged significantly, as initially expected. </a:t>
            </a:r>
            <a:br>
              <a:rPr lang="en-GB" dirty="0" smtClean="0"/>
            </a:br>
            <a:r>
              <a:rPr lang="en-GB" dirty="0" smtClean="0"/>
              <a:t>This is due to delays on the release of a stable version with better usability and lack of sufficiently interesting data, unique to the platform, that would drive the increase of the number of users of the EM.</a:t>
            </a:r>
            <a:endParaRPr lang="en-US" dirty="0" smtClean="0"/>
          </a:p>
          <a:p>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420100" cy="1143000"/>
          </a:xfrm>
        </p:spPr>
        <p:txBody>
          <a:bodyPr/>
          <a:lstStyle/>
          <a:p>
            <a:r>
              <a:rPr lang="pt-PT" dirty="0" smtClean="0"/>
              <a:t>EM </a:t>
            </a:r>
            <a:r>
              <a:rPr lang="pt-PT" dirty="0" err="1" smtClean="0"/>
              <a:t>Statistics</a:t>
            </a:r>
            <a:r>
              <a:rPr lang="pt-PT" dirty="0" smtClean="0"/>
              <a:t> </a:t>
            </a:r>
            <a:r>
              <a:rPr lang="pt-PT" dirty="0" err="1" smtClean="0"/>
              <a:t>Page</a:t>
            </a:r>
            <a:endParaRPr lang="pt-PT" dirty="0"/>
          </a:p>
        </p:txBody>
      </p:sp>
      <p:sp>
        <p:nvSpPr>
          <p:cNvPr id="3" name="Content Placeholder 2"/>
          <p:cNvSpPr>
            <a:spLocks noGrp="1"/>
          </p:cNvSpPr>
          <p:nvPr>
            <p:ph idx="1"/>
          </p:nvPr>
        </p:nvSpPr>
        <p:spPr/>
        <p:txBody>
          <a:bodyPr/>
          <a:lstStyle/>
          <a:p>
            <a:endParaRPr lang="pt-PT"/>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31</a:t>
            </a:fld>
            <a:endParaRPr lang="en-US"/>
          </a:p>
        </p:txBody>
      </p:sp>
      <p:pic>
        <p:nvPicPr>
          <p:cNvPr id="6" name="Picture 5"/>
          <p:cNvPicPr>
            <a:picLocks noChangeAspect="1"/>
          </p:cNvPicPr>
          <p:nvPr/>
        </p:nvPicPr>
        <p:blipFill>
          <a:blip r:embed="rId2"/>
          <a:stretch>
            <a:fillRect/>
          </a:stretch>
        </p:blipFill>
        <p:spPr>
          <a:xfrm>
            <a:off x="0" y="1143000"/>
            <a:ext cx="9906575" cy="50292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lstStyle/>
          <a:p>
            <a:r>
              <a:rPr lang="pt-PT" dirty="0" smtClean="0"/>
              <a:t>EM </a:t>
            </a:r>
            <a:r>
              <a:rPr lang="pt-PT" dirty="0" err="1" smtClean="0"/>
              <a:t>Statistics</a:t>
            </a:r>
            <a:endParaRPr lang="pt-PT" dirty="0"/>
          </a:p>
        </p:txBody>
      </p:sp>
      <p:sp>
        <p:nvSpPr>
          <p:cNvPr id="3" name="Content Placeholder 2"/>
          <p:cNvSpPr>
            <a:spLocks noGrp="1"/>
          </p:cNvSpPr>
          <p:nvPr>
            <p:ph idx="1"/>
          </p:nvPr>
        </p:nvSpPr>
        <p:spPr>
          <a:xfrm>
            <a:off x="381000" y="1447800"/>
            <a:ext cx="8648700" cy="4648200"/>
          </a:xfrm>
        </p:spPr>
        <p:txBody>
          <a:bodyPr/>
          <a:lstStyle/>
          <a:p>
            <a:pPr lvl="1"/>
            <a:r>
              <a:rPr lang="en-GB" sz="2400" dirty="0" smtClean="0"/>
              <a:t>Number of registered users (on Jan 31, 2012): 29</a:t>
            </a:r>
            <a:endParaRPr lang="en-US" sz="2400" dirty="0" smtClean="0"/>
          </a:p>
          <a:p>
            <a:pPr lvl="1"/>
            <a:r>
              <a:rPr lang="en-GB" sz="2400" dirty="0" smtClean="0"/>
              <a:t>Number of distinct </a:t>
            </a:r>
            <a:r>
              <a:rPr lang="en-GB" sz="2400" dirty="0" err="1" smtClean="0"/>
              <a:t>uploaders</a:t>
            </a:r>
            <a:r>
              <a:rPr lang="en-GB" sz="2400" dirty="0" smtClean="0"/>
              <a:t> (on Jan 31, 2012): 11 </a:t>
            </a:r>
            <a:br>
              <a:rPr lang="en-GB" sz="2400" dirty="0" smtClean="0"/>
            </a:br>
            <a:r>
              <a:rPr lang="en-GB" sz="2400" dirty="0" smtClean="0"/>
              <a:t>(some users have registered multiple accounts)</a:t>
            </a:r>
            <a:endParaRPr lang="en-US" sz="2400" dirty="0" smtClean="0"/>
          </a:p>
          <a:p>
            <a:pPr lvl="1"/>
            <a:r>
              <a:rPr lang="en-GB" sz="2400" dirty="0" smtClean="0"/>
              <a:t>Number of pending Resource Requests (on Jan 31, 2012): 5</a:t>
            </a:r>
            <a:endParaRPr lang="en-US" sz="2400" dirty="0" smtClean="0"/>
          </a:p>
          <a:p>
            <a:pPr lvl="1"/>
            <a:r>
              <a:rPr lang="en-GB" sz="2400" dirty="0" smtClean="0"/>
              <a:t>Number of distinct Resources in the EM (on Jan 31, 2012): 96 </a:t>
            </a:r>
            <a:br>
              <a:rPr lang="en-GB" sz="2400" dirty="0" smtClean="0"/>
            </a:br>
            <a:r>
              <a:rPr lang="en-GB" sz="2400" dirty="0" smtClean="0"/>
              <a:t>(many potential datasets still in other databases in the process of uploading, such as </a:t>
            </a:r>
            <a:r>
              <a:rPr lang="en-GB" sz="2400" dirty="0" err="1" smtClean="0"/>
              <a:t>inflenzanet.eu</a:t>
            </a:r>
            <a:r>
              <a:rPr lang="en-GB" sz="2400" dirty="0" smtClean="0"/>
              <a:t> or the EM </a:t>
            </a:r>
            <a:r>
              <a:rPr lang="en-GB" sz="2400" dirty="0" err="1" smtClean="0"/>
              <a:t>MedCollector</a:t>
            </a:r>
            <a:r>
              <a:rPr lang="en-GB" sz="2400" dirty="0" smtClean="0"/>
              <a:t> [13])</a:t>
            </a:r>
            <a:endParaRPr lang="en-US" sz="2400" dirty="0" smtClean="0"/>
          </a:p>
          <a:p>
            <a:pPr lvl="1"/>
            <a:r>
              <a:rPr lang="en-GB" sz="2400" dirty="0" smtClean="0"/>
              <a:t>Number of distinct visits to the EM Website (during January, 2012, measured by Google Analytics): 757</a:t>
            </a:r>
            <a:endParaRPr lang="en-US" sz="2400" dirty="0" smtClean="0"/>
          </a:p>
          <a:p>
            <a:endParaRPr lang="pt-PT" sz="2800"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D3.5</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33</a:t>
            </a:fld>
            <a:endParaRPr lang="en-US"/>
          </a:p>
        </p:txBody>
      </p:sp>
      <p:pic>
        <p:nvPicPr>
          <p:cNvPr id="7" name="Picture 6"/>
          <p:cNvPicPr>
            <a:picLocks noChangeAspect="1"/>
          </p:cNvPicPr>
          <p:nvPr/>
        </p:nvPicPr>
        <p:blipFill>
          <a:blip r:embed="rId2"/>
          <a:stretch>
            <a:fillRect/>
          </a:stretch>
        </p:blipFill>
        <p:spPr>
          <a:xfrm>
            <a:off x="344488" y="692696"/>
            <a:ext cx="9029700" cy="49784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69282409"/>
      </p:ext>
    </p:extLst>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03350" y="304800"/>
            <a:ext cx="6949679" cy="5768188"/>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73A5EC21-C29A-C445-8386-FB5AD3848CDB}" type="slidenum">
              <a:rPr lang="en-US" smtClean="0"/>
              <a:pPr/>
              <a:t>34</a:t>
            </a:fld>
            <a:endParaRPr lang="en-US"/>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189658276"/>
      </p:ext>
    </p:extLst>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en-US" sz="4000" dirty="0" smtClean="0"/>
              <a:t>Ontology</a:t>
            </a:r>
            <a:endParaRPr lang="en-US" sz="4000"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35</a:t>
            </a:fld>
            <a:endParaRPr lang="en-US"/>
          </a:p>
        </p:txBody>
      </p:sp>
      <p:pic>
        <p:nvPicPr>
          <p:cNvPr id="6"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00672" y="1700808"/>
            <a:ext cx="6841331" cy="380047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81337196"/>
      </p:ext>
    </p:extLst>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28 Mar 2012 - 3rd Epiwork Review, Brussels</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36</a:t>
            </a:fld>
            <a:endParaRPr lang="en-US"/>
          </a:p>
        </p:txBody>
      </p:sp>
      <p:pic>
        <p:nvPicPr>
          <p:cNvPr id="5" name="Picture 4"/>
          <p:cNvPicPr>
            <a:picLocks noChangeAspect="1"/>
          </p:cNvPicPr>
          <p:nvPr/>
        </p:nvPicPr>
        <p:blipFill>
          <a:blip r:embed="rId2"/>
          <a:stretch>
            <a:fillRect/>
          </a:stretch>
        </p:blipFill>
        <p:spPr>
          <a:xfrm>
            <a:off x="393700" y="0"/>
            <a:ext cx="9107599" cy="6858000"/>
          </a:xfrm>
          <a:prstGeom prst="rect">
            <a:avLst/>
          </a:prstGeom>
        </p:spPr>
      </p:pic>
      <p:sp>
        <p:nvSpPr>
          <p:cNvPr id="6" name="Rectangle 5"/>
          <p:cNvSpPr/>
          <p:nvPr/>
        </p:nvSpPr>
        <p:spPr>
          <a:xfrm>
            <a:off x="228600" y="6243935"/>
            <a:ext cx="9601200" cy="461665"/>
          </a:xfrm>
          <a:prstGeom prst="rect">
            <a:avLst/>
          </a:prstGeom>
        </p:spPr>
        <p:txBody>
          <a:bodyPr wrap="square">
            <a:spAutoFit/>
          </a:bodyPr>
          <a:lstStyle/>
          <a:p>
            <a:r>
              <a:rPr lang="en-US" dirty="0" smtClean="0"/>
              <a:t>NERO - Network of Epidemiology-Related Ontologies</a:t>
            </a:r>
            <a:endParaRPr lang="pt-PT"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17926643"/>
      </p:ext>
    </p:extLst>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435326" y="1700808"/>
            <a:ext cx="4406106" cy="488632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4" name="Title 3"/>
          <p:cNvSpPr>
            <a:spLocks noGrp="1"/>
          </p:cNvSpPr>
          <p:nvPr>
            <p:ph type="title"/>
          </p:nvPr>
        </p:nvSpPr>
        <p:spPr>
          <a:xfrm>
            <a:off x="704528" y="476672"/>
            <a:ext cx="8420100" cy="1143000"/>
          </a:xfrm>
        </p:spPr>
        <p:txBody>
          <a:bodyPr/>
          <a:lstStyle/>
          <a:p>
            <a:r>
              <a:rPr lang="pt-PT" dirty="0" smtClean="0"/>
              <a:t>Ontologies </a:t>
            </a:r>
            <a:r>
              <a:rPr lang="pt-PT" dirty="0" err="1" smtClean="0"/>
              <a:t>selected</a:t>
            </a:r>
            <a:r>
              <a:rPr lang="pt-PT" dirty="0" smtClean="0"/>
              <a:t> for NERO</a:t>
            </a:r>
            <a:endParaRPr lang="pt-PT" dirty="0"/>
          </a:p>
        </p:txBody>
      </p:sp>
      <p:sp>
        <p:nvSpPr>
          <p:cNvPr id="2" name="Content Placeholder 1"/>
          <p:cNvSpPr>
            <a:spLocks noGrp="1"/>
          </p:cNvSpPr>
          <p:nvPr>
            <p:ph idx="1"/>
          </p:nvPr>
        </p:nvSpPr>
        <p:spPr>
          <a:xfrm>
            <a:off x="742950" y="1981200"/>
            <a:ext cx="4282058" cy="4114800"/>
          </a:xfrm>
        </p:spPr>
        <p:txBody>
          <a:bodyPr/>
          <a:lstStyle/>
          <a:p>
            <a:r>
              <a:rPr lang="en-US" dirty="0" err="1" smtClean="0"/>
              <a:t>MeSH</a:t>
            </a:r>
            <a:endParaRPr lang="en-US" dirty="0" smtClean="0"/>
          </a:p>
          <a:p>
            <a:r>
              <a:rPr lang="en-US" dirty="0" err="1" smtClean="0"/>
              <a:t>GeoPlanet</a:t>
            </a:r>
            <a:endParaRPr lang="en-US" dirty="0" smtClean="0"/>
          </a:p>
          <a:p>
            <a:r>
              <a:rPr lang="en-US" dirty="0" smtClean="0"/>
              <a:t>ENVO</a:t>
            </a:r>
          </a:p>
          <a:p>
            <a:r>
              <a:rPr lang="en-US" dirty="0" smtClean="0"/>
              <a:t>TRANS</a:t>
            </a:r>
          </a:p>
          <a:p>
            <a:r>
              <a:rPr lang="en-US" dirty="0" err="1" smtClean="0"/>
              <a:t>CheBI</a:t>
            </a:r>
            <a:endParaRPr lang="en-US"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37</a:t>
            </a:fld>
            <a:endParaRPr lang="en-US"/>
          </a:p>
        </p:txBody>
      </p:sp>
      <p:sp>
        <p:nvSpPr>
          <p:cNvPr id="6" name="Footer Placeholder 5"/>
          <p:cNvSpPr>
            <a:spLocks noGrp="1"/>
          </p:cNvSpPr>
          <p:nvPr>
            <p:ph type="ftr" sz="quarter" idx="11"/>
          </p:nvPr>
        </p:nvSpPr>
        <p:spPr/>
        <p:txBody>
          <a:bodyPr/>
          <a:lstStyle/>
          <a:p>
            <a:r>
              <a:rPr lang="en-US" smtClean="0"/>
              <a:t>28 Mar 2012 - 3rd Epiwork Review, Brussels</a:t>
            </a:r>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88330509"/>
      </p:ext>
    </p:extLst>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Dictionary of Epidemiology</a:t>
            </a:r>
            <a:endParaRPr lang="en-US" dirty="0"/>
          </a:p>
        </p:txBody>
      </p:sp>
      <p:pic>
        <p:nvPicPr>
          <p:cNvPr id="7" name="Picture 6"/>
          <p:cNvPicPr>
            <a:picLocks noChangeAspect="1"/>
          </p:cNvPicPr>
          <p:nvPr/>
        </p:nvPicPr>
        <p:blipFill>
          <a:blip r:embed="rId2"/>
          <a:stretch>
            <a:fillRect/>
          </a:stretch>
        </p:blipFill>
        <p:spPr>
          <a:xfrm>
            <a:off x="7453560" y="4010868"/>
            <a:ext cx="2540000" cy="2730500"/>
          </a:xfrm>
          <a:prstGeom prst="rect">
            <a:avLst/>
          </a:prstGeom>
        </p:spPr>
      </p:pic>
      <p:sp>
        <p:nvSpPr>
          <p:cNvPr id="3" name="Content Placeholder 2"/>
          <p:cNvSpPr>
            <a:spLocks noGrp="1"/>
          </p:cNvSpPr>
          <p:nvPr>
            <p:ph idx="1"/>
          </p:nvPr>
        </p:nvSpPr>
        <p:spPr/>
        <p:txBody>
          <a:bodyPr/>
          <a:lstStyle/>
          <a:p>
            <a:r>
              <a:rPr lang="en-US" dirty="0" smtClean="0"/>
              <a:t>Contacts with </a:t>
            </a:r>
            <a:r>
              <a:rPr lang="en-US" dirty="0" err="1" smtClean="0"/>
              <a:t>Miquel</a:t>
            </a:r>
            <a:r>
              <a:rPr lang="en-US" dirty="0" smtClean="0"/>
              <a:t> </a:t>
            </a:r>
            <a:r>
              <a:rPr lang="en-US" dirty="0" err="1" smtClean="0"/>
              <a:t>Porta</a:t>
            </a:r>
            <a:r>
              <a:rPr lang="en-US" i="1" dirty="0" smtClean="0"/>
              <a:t> </a:t>
            </a:r>
            <a:r>
              <a:rPr lang="en-US" dirty="0" smtClean="0"/>
              <a:t>(editor of the </a:t>
            </a:r>
            <a:r>
              <a:rPr lang="en-US" i="1" dirty="0" smtClean="0"/>
              <a:t>Dictionary of Epidemiology, 5</a:t>
            </a:r>
            <a:r>
              <a:rPr lang="en-US" i="1" baseline="30000" dirty="0" smtClean="0"/>
              <a:t>th</a:t>
            </a:r>
            <a:r>
              <a:rPr lang="en-US" i="1" dirty="0" smtClean="0"/>
              <a:t> edition</a:t>
            </a:r>
            <a:r>
              <a:rPr lang="en-US" dirty="0" smtClean="0"/>
              <a:t>)</a:t>
            </a:r>
          </a:p>
          <a:p>
            <a:r>
              <a:rPr lang="en-US" dirty="0" smtClean="0"/>
              <a:t>Discussing the upgrade of the Dictionary of Epidemiology to an Epidemic Ontology</a:t>
            </a:r>
            <a:endParaRPr lang="en-US" dirty="0"/>
          </a:p>
          <a:p>
            <a:pPr lvl="1"/>
            <a:r>
              <a:rPr lang="en-US" dirty="0" smtClean="0"/>
              <a:t>Will add semantic relationships among </a:t>
            </a:r>
            <a:br>
              <a:rPr lang="en-US" dirty="0" smtClean="0"/>
            </a:br>
            <a:r>
              <a:rPr lang="en-US" dirty="0" smtClean="0"/>
              <a:t>dictionary terms</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38</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28774863"/>
      </p:ext>
    </p:extLst>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381056" y="4005064"/>
            <a:ext cx="2540000" cy="2730500"/>
          </a:xfrm>
          <a:prstGeom prst="rect">
            <a:avLst/>
          </a:prstGeom>
        </p:spPr>
      </p:pic>
      <p:sp>
        <p:nvSpPr>
          <p:cNvPr id="3" name="Title 2"/>
          <p:cNvSpPr>
            <a:spLocks noGrp="1"/>
          </p:cNvSpPr>
          <p:nvPr>
            <p:ph type="title"/>
          </p:nvPr>
        </p:nvSpPr>
        <p:spPr>
          <a:xfrm>
            <a:off x="704528" y="260648"/>
            <a:ext cx="8420100" cy="1143000"/>
          </a:xfrm>
        </p:spPr>
        <p:txBody>
          <a:bodyPr/>
          <a:lstStyle/>
          <a:p>
            <a:r>
              <a:rPr lang="pt-PT" dirty="0" err="1" smtClean="0"/>
              <a:t>Idea</a:t>
            </a:r>
            <a:r>
              <a:rPr lang="pt-PT" dirty="0" smtClean="0"/>
              <a:t>: </a:t>
            </a:r>
            <a:r>
              <a:rPr lang="pt-PT" dirty="0" err="1" smtClean="0"/>
              <a:t>Semantification</a:t>
            </a:r>
            <a:r>
              <a:rPr lang="pt-PT" dirty="0" smtClean="0"/>
              <a:t> </a:t>
            </a:r>
            <a:r>
              <a:rPr lang="pt-PT" dirty="0" err="1" smtClean="0"/>
              <a:t>of</a:t>
            </a:r>
            <a:r>
              <a:rPr lang="pt-PT" dirty="0" smtClean="0"/>
              <a:t> </a:t>
            </a:r>
            <a:r>
              <a:rPr lang="pt-PT" dirty="0" err="1" smtClean="0"/>
              <a:t>the</a:t>
            </a:r>
            <a:r>
              <a:rPr lang="pt-PT" dirty="0" smtClean="0"/>
              <a:t> </a:t>
            </a:r>
            <a:r>
              <a:rPr lang="pt-PT" dirty="0" err="1" smtClean="0"/>
              <a:t>Dictionary</a:t>
            </a:r>
            <a:r>
              <a:rPr lang="pt-PT" dirty="0" smtClean="0"/>
              <a:t> </a:t>
            </a:r>
            <a:r>
              <a:rPr lang="pt-PT" dirty="0" err="1" smtClean="0"/>
              <a:t>of</a:t>
            </a:r>
            <a:r>
              <a:rPr lang="pt-PT" dirty="0" smtClean="0"/>
              <a:t> </a:t>
            </a:r>
            <a:r>
              <a:rPr lang="pt-PT" dirty="0" err="1" smtClean="0"/>
              <a:t>Epidemiology</a:t>
            </a:r>
            <a:endParaRPr lang="pt-PT" dirty="0"/>
          </a:p>
        </p:txBody>
      </p:sp>
      <p:sp>
        <p:nvSpPr>
          <p:cNvPr id="4" name="Content Placeholder 3"/>
          <p:cNvSpPr>
            <a:spLocks noGrp="1"/>
          </p:cNvSpPr>
          <p:nvPr>
            <p:ph idx="1"/>
          </p:nvPr>
        </p:nvSpPr>
        <p:spPr>
          <a:xfrm>
            <a:off x="776536" y="1628800"/>
            <a:ext cx="8420100" cy="4114800"/>
          </a:xfrm>
        </p:spPr>
        <p:txBody>
          <a:bodyPr>
            <a:noAutofit/>
          </a:bodyPr>
          <a:lstStyle/>
          <a:p>
            <a:pPr marL="0" indent="0">
              <a:buNone/>
            </a:pPr>
            <a:r>
              <a:rPr lang="en-US" sz="2000" dirty="0"/>
              <a:t>DISEASE </a:t>
            </a:r>
            <a:r>
              <a:rPr lang="en-US" sz="2000" dirty="0" smtClean="0"/>
              <a:t>MODEL - Quantitative </a:t>
            </a:r>
            <a:r>
              <a:rPr lang="en-US" sz="2000" dirty="0"/>
              <a:t>simulation of the natural history of a disease (</a:t>
            </a:r>
            <a:r>
              <a:rPr lang="en-US" sz="2000" dirty="0" smtClean="0"/>
              <a:t>incidence, progression</a:t>
            </a:r>
            <a:r>
              <a:rPr lang="en-US" sz="2000" dirty="0"/>
              <a:t>, prognosis, etc.) based on epidemiological data. A public health model </a:t>
            </a:r>
            <a:r>
              <a:rPr lang="en-US" sz="2000" dirty="0" smtClean="0"/>
              <a:t>is population-based </a:t>
            </a:r>
            <a:r>
              <a:rPr lang="en-US" sz="2000" dirty="0"/>
              <a:t>and is used in planning </a:t>
            </a:r>
            <a:r>
              <a:rPr lang="en-US" sz="2000" dirty="0" smtClean="0"/>
              <a:t>and evaluating </a:t>
            </a:r>
            <a:r>
              <a:rPr lang="en-US" sz="2000" dirty="0"/>
              <a:t>health services, whereas </a:t>
            </a:r>
            <a:r>
              <a:rPr lang="en-US" sz="2000" dirty="0" smtClean="0"/>
              <a:t>a</a:t>
            </a:r>
            <a:r>
              <a:rPr lang="en-US" sz="2000" dirty="0"/>
              <a:t> </a:t>
            </a:r>
            <a:r>
              <a:rPr lang="en-US" sz="2000" dirty="0" smtClean="0"/>
              <a:t>clinical </a:t>
            </a:r>
            <a:r>
              <a:rPr lang="en-US" sz="2000" dirty="0"/>
              <a:t>model is used in individual patient care.</a:t>
            </a:r>
            <a:r>
              <a:rPr lang="en-US" sz="2000" dirty="0" smtClean="0"/>
              <a:t/>
            </a:r>
            <a:br>
              <a:rPr lang="en-US" sz="2000" dirty="0" smtClean="0"/>
            </a:br>
            <a:endParaRPr lang="en-US" sz="2000" dirty="0" smtClean="0"/>
          </a:p>
          <a:p>
            <a:r>
              <a:rPr lang="en-US" sz="2000" dirty="0" smtClean="0"/>
              <a:t>DISEASE </a:t>
            </a:r>
            <a:r>
              <a:rPr lang="en-US" sz="2000" dirty="0"/>
              <a:t>MODEL </a:t>
            </a:r>
            <a:r>
              <a:rPr lang="en-US" sz="2000" b="1" dirty="0"/>
              <a:t>is a</a:t>
            </a:r>
            <a:r>
              <a:rPr lang="en-US" sz="2000" dirty="0"/>
              <a:t> Quantitative simulation </a:t>
            </a:r>
            <a:r>
              <a:rPr lang="en-US" sz="2000" dirty="0" smtClean="0"/>
              <a:t/>
            </a:r>
            <a:br>
              <a:rPr lang="en-US" sz="2000" dirty="0" smtClean="0"/>
            </a:br>
            <a:r>
              <a:rPr lang="en-US" sz="2000" dirty="0" smtClean="0"/>
              <a:t>DISEASE </a:t>
            </a:r>
            <a:r>
              <a:rPr lang="en-US" sz="2000" dirty="0"/>
              <a:t>MODEL </a:t>
            </a:r>
            <a:r>
              <a:rPr lang="en-US" sz="2000" b="1" dirty="0"/>
              <a:t>is based on </a:t>
            </a:r>
            <a:r>
              <a:rPr lang="en-US" sz="2000" dirty="0"/>
              <a:t>epidemiological </a:t>
            </a:r>
            <a:r>
              <a:rPr lang="en-US" sz="2000" dirty="0" smtClean="0"/>
              <a:t>data</a:t>
            </a:r>
            <a:r>
              <a:rPr lang="en-US" sz="2000" dirty="0"/>
              <a:t/>
            </a:r>
            <a:br>
              <a:rPr lang="en-US" sz="2000" dirty="0"/>
            </a:br>
            <a:endParaRPr lang="en-US" sz="2000" dirty="0"/>
          </a:p>
          <a:p>
            <a:r>
              <a:rPr lang="en-US" sz="2000" dirty="0"/>
              <a:t>public health model </a:t>
            </a:r>
            <a:r>
              <a:rPr lang="en-US" sz="2000" b="1" dirty="0"/>
              <a:t>is a </a:t>
            </a:r>
            <a:r>
              <a:rPr lang="en-US" sz="2000" dirty="0"/>
              <a:t> DISEASE MODEL </a:t>
            </a:r>
            <a:br>
              <a:rPr lang="en-US" sz="2000" dirty="0"/>
            </a:br>
            <a:r>
              <a:rPr lang="en-US" sz="2000" dirty="0"/>
              <a:t>public health model </a:t>
            </a:r>
            <a:r>
              <a:rPr lang="en-US" sz="2000" b="1" dirty="0"/>
              <a:t>is a</a:t>
            </a:r>
            <a:r>
              <a:rPr lang="en-US" sz="2000" dirty="0"/>
              <a:t> population-based model</a:t>
            </a:r>
            <a:br>
              <a:rPr lang="en-US" sz="2000" dirty="0"/>
            </a:br>
            <a:r>
              <a:rPr lang="en-US" sz="2000" dirty="0"/>
              <a:t>public health model </a:t>
            </a:r>
            <a:r>
              <a:rPr lang="en-US" sz="2000" b="1" dirty="0"/>
              <a:t>is used</a:t>
            </a:r>
            <a:r>
              <a:rPr lang="en-US" sz="2000" dirty="0"/>
              <a:t>  in planning and </a:t>
            </a:r>
            <a:r>
              <a:rPr lang="en-US" sz="2000" dirty="0" smtClean="0"/>
              <a:t/>
            </a:r>
            <a:br>
              <a:rPr lang="en-US" sz="2000" dirty="0" smtClean="0"/>
            </a:br>
            <a:r>
              <a:rPr lang="en-US" sz="2000" dirty="0" smtClean="0"/>
              <a:t>evaluating </a:t>
            </a:r>
            <a:r>
              <a:rPr lang="en-US" sz="2000" dirty="0"/>
              <a:t>health services</a:t>
            </a:r>
            <a:br>
              <a:rPr lang="en-US" sz="2000" dirty="0"/>
            </a:br>
            <a:endParaRPr lang="en-US" sz="2000" dirty="0"/>
          </a:p>
          <a:p>
            <a:r>
              <a:rPr lang="en-US" sz="2000" dirty="0"/>
              <a:t>clinical model </a:t>
            </a:r>
            <a:r>
              <a:rPr lang="en-US" sz="2000" b="1" dirty="0"/>
              <a:t>is a </a:t>
            </a:r>
            <a:r>
              <a:rPr lang="en-US" sz="2000" dirty="0"/>
              <a:t> DISEASE MODEL </a:t>
            </a:r>
          </a:p>
          <a:p>
            <a:r>
              <a:rPr lang="en-US" sz="2000" dirty="0"/>
              <a:t>clinical model </a:t>
            </a:r>
            <a:r>
              <a:rPr lang="en-US" sz="2000" b="1" dirty="0"/>
              <a:t>is used</a:t>
            </a:r>
            <a:r>
              <a:rPr lang="en-US" sz="2000" dirty="0"/>
              <a:t> in individual patient care</a:t>
            </a:r>
          </a:p>
          <a:p>
            <a:endParaRPr lang="pt-PT" sz="2000"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39</a:t>
            </a:fld>
            <a:endParaRPr lang="en-US"/>
          </a:p>
        </p:txBody>
      </p:sp>
      <p:sp>
        <p:nvSpPr>
          <p:cNvPr id="7" name="Footer Placeholder 6"/>
          <p:cNvSpPr>
            <a:spLocks noGrp="1"/>
          </p:cNvSpPr>
          <p:nvPr>
            <p:ph type="ftr" sz="quarter" idx="11"/>
          </p:nvPr>
        </p:nvSpPr>
        <p:spPr/>
        <p:txBody>
          <a:bodyPr/>
          <a:lstStyle/>
          <a:p>
            <a:r>
              <a:rPr lang="en-US" smtClean="0"/>
              <a:t>28 Mar 2012 - 3rd Epiwork Review, Brussels</a:t>
            </a:r>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115111036"/>
      </p:ext>
    </p:extLst>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4</a:t>
            </a:fld>
            <a:endParaRPr lang="en-US"/>
          </a:p>
        </p:txBody>
      </p:sp>
      <p:pic>
        <p:nvPicPr>
          <p:cNvPr id="4" name="Picture 3" descr="distribution europe-1"/>
          <p:cNvPicPr/>
          <p:nvPr/>
        </p:nvPicPr>
        <p:blipFill>
          <a:blip r:embed="rId2"/>
          <a:srcRect/>
          <a:stretch>
            <a:fillRect/>
          </a:stretch>
        </p:blipFill>
        <p:spPr bwMode="auto">
          <a:xfrm>
            <a:off x="1485058" y="186534"/>
            <a:ext cx="6592142" cy="59094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7239000" y="1219200"/>
            <a:ext cx="2362200" cy="3337202"/>
          </a:xfrm>
          <a:prstGeom prst="rect">
            <a:avLst/>
          </a:prstGeom>
        </p:spPr>
      </p:pic>
      <p:pic>
        <p:nvPicPr>
          <p:cNvPr id="10" name="Picture 9"/>
          <p:cNvPicPr>
            <a:picLocks noChangeAspect="1"/>
          </p:cNvPicPr>
          <p:nvPr/>
        </p:nvPicPr>
        <p:blipFill>
          <a:blip r:embed="rId3"/>
          <a:stretch>
            <a:fillRect/>
          </a:stretch>
        </p:blipFill>
        <p:spPr>
          <a:xfrm>
            <a:off x="304800" y="3962400"/>
            <a:ext cx="4660900" cy="1498600"/>
          </a:xfrm>
          <a:prstGeom prst="rect">
            <a:avLst/>
          </a:prstGeom>
        </p:spPr>
      </p:pic>
      <p:sp>
        <p:nvSpPr>
          <p:cNvPr id="4" name="Title 3"/>
          <p:cNvSpPr>
            <a:spLocks noGrp="1"/>
          </p:cNvSpPr>
          <p:nvPr>
            <p:ph type="title"/>
          </p:nvPr>
        </p:nvSpPr>
        <p:spPr>
          <a:xfrm>
            <a:off x="762000" y="228600"/>
            <a:ext cx="8420100" cy="1143000"/>
          </a:xfrm>
        </p:spPr>
        <p:txBody>
          <a:bodyPr/>
          <a:lstStyle/>
          <a:p>
            <a:r>
              <a:rPr lang="pt-PT" dirty="0" err="1" smtClean="0"/>
              <a:t>Events</a:t>
            </a:r>
            <a:r>
              <a:rPr lang="pt-PT" dirty="0" smtClean="0"/>
              <a:t> 2nd </a:t>
            </a:r>
            <a:r>
              <a:rPr lang="pt-PT" dirty="0" err="1" smtClean="0"/>
              <a:t>year</a:t>
            </a:r>
            <a:endParaRPr lang="pt-PT" dirty="0"/>
          </a:p>
        </p:txBody>
      </p:sp>
      <p:sp>
        <p:nvSpPr>
          <p:cNvPr id="5" name="Content Placeholder 4"/>
          <p:cNvSpPr>
            <a:spLocks noGrp="1"/>
          </p:cNvSpPr>
          <p:nvPr>
            <p:ph idx="1"/>
          </p:nvPr>
        </p:nvSpPr>
        <p:spPr>
          <a:xfrm>
            <a:off x="762000" y="1295400"/>
            <a:ext cx="8420100" cy="685800"/>
          </a:xfrm>
        </p:spPr>
        <p:txBody>
          <a:bodyPr/>
          <a:lstStyle/>
          <a:p>
            <a:pPr>
              <a:buNone/>
            </a:pPr>
            <a:r>
              <a:rPr lang="pt-PT" dirty="0" err="1" smtClean="0"/>
              <a:t>London</a:t>
            </a:r>
            <a:r>
              <a:rPr lang="pt-PT" dirty="0" smtClean="0"/>
              <a:t>, </a:t>
            </a:r>
            <a:r>
              <a:rPr lang="pt-PT" dirty="0" err="1" smtClean="0"/>
              <a:t>Delhi</a:t>
            </a:r>
            <a:r>
              <a:rPr lang="pt-PT" dirty="0" smtClean="0"/>
              <a:t>, Bilbao, ERCIM News</a:t>
            </a:r>
          </a:p>
          <a:p>
            <a:endParaRPr lang="pt-PT"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dirty="0"/>
          </a:p>
        </p:txBody>
      </p:sp>
      <p:sp>
        <p:nvSpPr>
          <p:cNvPr id="3" name="Slide Number Placeholder 2"/>
          <p:cNvSpPr>
            <a:spLocks noGrp="1"/>
          </p:cNvSpPr>
          <p:nvPr>
            <p:ph type="sldNum" sz="quarter" idx="12"/>
          </p:nvPr>
        </p:nvSpPr>
        <p:spPr/>
        <p:txBody>
          <a:bodyPr/>
          <a:lstStyle/>
          <a:p>
            <a:fld id="{73A5EC21-C29A-C445-8386-FB5AD3848CDB}" type="slidenum">
              <a:rPr lang="en-US" smtClean="0"/>
              <a:pPr/>
              <a:t>40</a:t>
            </a:fld>
            <a:endParaRPr lang="en-US"/>
          </a:p>
        </p:txBody>
      </p:sp>
      <p:pic>
        <p:nvPicPr>
          <p:cNvPr id="6" name="Picture 5"/>
          <p:cNvPicPr>
            <a:picLocks noChangeAspect="1"/>
          </p:cNvPicPr>
          <p:nvPr/>
        </p:nvPicPr>
        <p:blipFill>
          <a:blip r:embed="rId4"/>
          <a:stretch>
            <a:fillRect/>
          </a:stretch>
        </p:blipFill>
        <p:spPr>
          <a:xfrm>
            <a:off x="2743200" y="3200400"/>
            <a:ext cx="3951350" cy="2676233"/>
          </a:xfrm>
          <a:prstGeom prst="rect">
            <a:avLst/>
          </a:prstGeom>
        </p:spPr>
      </p:pic>
      <p:pic>
        <p:nvPicPr>
          <p:cNvPr id="7" name="Picture 6"/>
          <p:cNvPicPr>
            <a:picLocks noChangeAspect="1"/>
          </p:cNvPicPr>
          <p:nvPr/>
        </p:nvPicPr>
        <p:blipFill>
          <a:blip r:embed="rId5"/>
          <a:stretch>
            <a:fillRect/>
          </a:stretch>
        </p:blipFill>
        <p:spPr>
          <a:xfrm>
            <a:off x="6019800" y="2362200"/>
            <a:ext cx="1905000" cy="2692400"/>
          </a:xfrm>
          <a:prstGeom prst="rect">
            <a:avLst/>
          </a:prstGeom>
        </p:spPr>
      </p:pic>
      <p:pic>
        <p:nvPicPr>
          <p:cNvPr id="8" name="Picture 7"/>
          <p:cNvPicPr>
            <a:picLocks noChangeAspect="1"/>
          </p:cNvPicPr>
          <p:nvPr/>
        </p:nvPicPr>
        <p:blipFill>
          <a:blip r:embed="rId6"/>
          <a:stretch>
            <a:fillRect/>
          </a:stretch>
        </p:blipFill>
        <p:spPr>
          <a:xfrm>
            <a:off x="0" y="2438400"/>
            <a:ext cx="2743200" cy="1016000"/>
          </a:xfrm>
          <a:prstGeom prst="rect">
            <a:avLst/>
          </a:prstGeom>
        </p:spPr>
      </p:pic>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381000"/>
            <a:ext cx="8705850" cy="1143000"/>
          </a:xfrm>
        </p:spPr>
        <p:txBody>
          <a:bodyPr/>
          <a:lstStyle/>
          <a:p>
            <a:r>
              <a:rPr lang="pt-PT" sz="4000" dirty="0" err="1" smtClean="0"/>
              <a:t>EM-related</a:t>
            </a:r>
            <a:r>
              <a:rPr lang="pt-PT" sz="4000" dirty="0" smtClean="0"/>
              <a:t> </a:t>
            </a:r>
            <a:r>
              <a:rPr lang="pt-PT" sz="4000" dirty="0" err="1" smtClean="0"/>
              <a:t>Publications</a:t>
            </a:r>
            <a:r>
              <a:rPr lang="pt-PT" sz="4000" dirty="0" smtClean="0"/>
              <a:t> </a:t>
            </a:r>
            <a:r>
              <a:rPr lang="pt-PT" sz="3600" dirty="0" smtClean="0"/>
              <a:t>(2nd </a:t>
            </a:r>
            <a:r>
              <a:rPr lang="pt-PT" sz="3600" dirty="0" err="1" smtClean="0"/>
              <a:t>year</a:t>
            </a:r>
            <a:r>
              <a:rPr lang="pt-PT" sz="3600" dirty="0" smtClean="0"/>
              <a:t>)</a:t>
            </a:r>
            <a:endParaRPr lang="pt-PT" dirty="0"/>
          </a:p>
        </p:txBody>
      </p:sp>
      <p:sp>
        <p:nvSpPr>
          <p:cNvPr id="6" name="Content Placeholder 5"/>
          <p:cNvSpPr>
            <a:spLocks noGrp="1"/>
          </p:cNvSpPr>
          <p:nvPr>
            <p:ph idx="1"/>
          </p:nvPr>
        </p:nvSpPr>
        <p:spPr>
          <a:xfrm>
            <a:off x="685800" y="1600200"/>
            <a:ext cx="8305800" cy="4495800"/>
          </a:xfrm>
        </p:spPr>
        <p:txBody>
          <a:bodyPr/>
          <a:lstStyle/>
          <a:p>
            <a:pPr lvl="0">
              <a:buFont typeface="+mj-lt"/>
              <a:buAutoNum type="arabicPeriod"/>
            </a:pPr>
            <a:r>
              <a:rPr lang="en-GB" sz="1400" dirty="0" smtClean="0"/>
              <a:t>Mário J. Silva, </a:t>
            </a:r>
            <a:r>
              <a:rPr lang="en-GB" sz="1400" dirty="0" err="1" smtClean="0"/>
              <a:t>Fabrício</a:t>
            </a:r>
            <a:r>
              <a:rPr lang="en-GB" sz="1400" dirty="0" smtClean="0"/>
              <a:t> A.B. Silva, </a:t>
            </a:r>
            <a:r>
              <a:rPr lang="en-GB" sz="1400" dirty="0" err="1" smtClean="0"/>
              <a:t>Luís</a:t>
            </a:r>
            <a:r>
              <a:rPr lang="en-GB" sz="1400" dirty="0" smtClean="0"/>
              <a:t> Filipe Lopes, Francisco M </a:t>
            </a:r>
            <a:r>
              <a:rPr lang="en-GB" sz="1400" dirty="0" err="1" smtClean="0"/>
              <a:t>Couto</a:t>
            </a:r>
            <a:r>
              <a:rPr lang="en-GB" sz="1400" dirty="0" smtClean="0"/>
              <a:t>, Building a Digital Library for Epidemic Modelling. Proceedings of ICDL 2010 - The International Conference on Digital Libraries 1, </a:t>
            </a:r>
            <a:r>
              <a:rPr lang="en-GB" sz="1400" dirty="0" err="1" smtClean="0"/>
              <a:t>p</a:t>
            </a:r>
            <a:r>
              <a:rPr lang="en-GB" sz="1400" dirty="0" smtClean="0"/>
              <a:t>. 447–459, New Delhi, India, 23–27 February, 2010. TERI Press–New Delhi, India. Invited Paper.</a:t>
            </a:r>
            <a:endParaRPr lang="en-US" sz="1400" dirty="0" smtClean="0"/>
          </a:p>
          <a:p>
            <a:pPr lvl="0">
              <a:buFont typeface="+mj-lt"/>
              <a:buAutoNum type="arabicPeriod"/>
            </a:pPr>
            <a:r>
              <a:rPr lang="en-GB" sz="1400" dirty="0" err="1" smtClean="0"/>
              <a:t>Fabrício</a:t>
            </a:r>
            <a:r>
              <a:rPr lang="en-GB" sz="1400" dirty="0" smtClean="0"/>
              <a:t> A.B. Silva, Mário J. Silva, Francisco M </a:t>
            </a:r>
            <a:r>
              <a:rPr lang="en-GB" sz="1400" dirty="0" err="1" smtClean="0"/>
              <a:t>Couto</a:t>
            </a:r>
            <a:r>
              <a:rPr lang="en-GB" sz="1400" dirty="0" smtClean="0"/>
              <a:t>, Epidemic Marketplace: an </a:t>
            </a:r>
            <a:r>
              <a:rPr lang="en-GB" sz="1400" dirty="0" err="1" smtClean="0"/>
              <a:t>e</a:t>
            </a:r>
            <a:r>
              <a:rPr lang="en-GB" sz="1400" dirty="0" smtClean="0"/>
              <a:t>-Science Platform for Epidemic Modelling and Analysis. ERCIM News 82 – Special Theme: Computational Biology. July, 2010.</a:t>
            </a:r>
            <a:endParaRPr lang="en-US" sz="1400" dirty="0" smtClean="0"/>
          </a:p>
          <a:p>
            <a:pPr lvl="0">
              <a:buFont typeface="+mj-lt"/>
              <a:buAutoNum type="arabicPeriod"/>
            </a:pPr>
            <a:r>
              <a:rPr lang="pt-PT" sz="1400" dirty="0" err="1" smtClean="0"/>
              <a:t>Luis</a:t>
            </a:r>
            <a:r>
              <a:rPr lang="pt-PT" sz="1400" dirty="0" smtClean="0"/>
              <a:t> Filipe Lopes, Fabrício A.B. Silva, Francisco M Couto, João </a:t>
            </a:r>
            <a:r>
              <a:rPr lang="pt-PT" sz="1400" dirty="0" err="1" smtClean="0"/>
              <a:t>Zamite</a:t>
            </a:r>
            <a:r>
              <a:rPr lang="pt-PT" sz="1400" dirty="0" smtClean="0"/>
              <a:t>, Hugo Ferreira, Carla Sousa, Mário J. Silva, </a:t>
            </a:r>
            <a:r>
              <a:rPr lang="pt-PT" sz="1400" dirty="0" err="1" smtClean="0"/>
              <a:t>Epidemic</a:t>
            </a:r>
            <a:r>
              <a:rPr lang="pt-PT" sz="1400" dirty="0" smtClean="0"/>
              <a:t> </a:t>
            </a:r>
            <a:r>
              <a:rPr lang="pt-PT" sz="1400" dirty="0" err="1" smtClean="0"/>
              <a:t>Marketplace</a:t>
            </a:r>
            <a:r>
              <a:rPr lang="pt-PT" sz="1400" dirty="0" smtClean="0"/>
              <a:t>: </a:t>
            </a:r>
            <a:r>
              <a:rPr lang="pt-PT" sz="1400" dirty="0" err="1" smtClean="0"/>
              <a:t>An</a:t>
            </a:r>
            <a:r>
              <a:rPr lang="pt-PT" sz="1400" dirty="0" smtClean="0"/>
              <a:t> </a:t>
            </a:r>
            <a:r>
              <a:rPr lang="pt-PT" sz="1400" dirty="0" err="1" smtClean="0"/>
              <a:t>Information</a:t>
            </a:r>
            <a:r>
              <a:rPr lang="pt-PT" sz="1400" dirty="0" smtClean="0"/>
              <a:t> </a:t>
            </a:r>
            <a:r>
              <a:rPr lang="pt-PT" sz="1400" dirty="0" err="1" smtClean="0"/>
              <a:t>Management</a:t>
            </a:r>
            <a:r>
              <a:rPr lang="pt-PT" sz="1400" dirty="0" smtClean="0"/>
              <a:t> </a:t>
            </a:r>
            <a:r>
              <a:rPr lang="pt-PT" sz="1400" dirty="0" err="1" smtClean="0"/>
              <a:t>System</a:t>
            </a:r>
            <a:r>
              <a:rPr lang="pt-PT" sz="1400" dirty="0" smtClean="0"/>
              <a:t> for </a:t>
            </a:r>
            <a:r>
              <a:rPr lang="pt-PT" sz="1400" dirty="0" err="1" smtClean="0"/>
              <a:t>Epidemiological</a:t>
            </a:r>
            <a:r>
              <a:rPr lang="pt-PT" sz="1400" dirty="0" smtClean="0"/>
              <a:t> Data. </a:t>
            </a:r>
            <a:r>
              <a:rPr lang="en-GB" sz="1400" dirty="0" smtClean="0"/>
              <a:t>Proceedings of ITBAM'10 - 1st International Conference on Information Technology in Bio- and Medical Informatics - DEXA 2010 August, 2010.</a:t>
            </a:r>
            <a:endParaRPr lang="en-US" sz="1400" dirty="0" smtClean="0"/>
          </a:p>
          <a:p>
            <a:pPr lvl="0">
              <a:buFont typeface="+mj-lt"/>
              <a:buAutoNum type="arabicPeriod"/>
            </a:pPr>
            <a:r>
              <a:rPr lang="pt-PT" sz="1400" dirty="0" smtClean="0"/>
              <a:t>João </a:t>
            </a:r>
            <a:r>
              <a:rPr lang="pt-PT" sz="1400" dirty="0" err="1" smtClean="0"/>
              <a:t>Zamite</a:t>
            </a:r>
            <a:r>
              <a:rPr lang="pt-PT" sz="1400" dirty="0" smtClean="0"/>
              <a:t>, Fabrício A.B. Silva, Francisco M Couto, Mário J. Silva, </a:t>
            </a:r>
            <a:r>
              <a:rPr lang="pt-PT" sz="1400" dirty="0" err="1" smtClean="0"/>
              <a:t>MEDCollector</a:t>
            </a:r>
            <a:r>
              <a:rPr lang="pt-PT" sz="1400" dirty="0" smtClean="0"/>
              <a:t>: </a:t>
            </a:r>
            <a:r>
              <a:rPr lang="pt-PT" sz="1400" dirty="0" err="1" smtClean="0"/>
              <a:t>Multisource</a:t>
            </a:r>
            <a:r>
              <a:rPr lang="pt-PT" sz="1400" dirty="0" smtClean="0"/>
              <a:t> </a:t>
            </a:r>
            <a:r>
              <a:rPr lang="pt-PT" sz="1400" dirty="0" err="1" smtClean="0"/>
              <a:t>Epidemic</a:t>
            </a:r>
            <a:r>
              <a:rPr lang="pt-PT" sz="1400" dirty="0" smtClean="0"/>
              <a:t> Data </a:t>
            </a:r>
            <a:r>
              <a:rPr lang="pt-PT" sz="1400" dirty="0" err="1" smtClean="0"/>
              <a:t>Collector</a:t>
            </a:r>
            <a:r>
              <a:rPr lang="pt-PT" sz="1400" dirty="0" smtClean="0"/>
              <a:t>. </a:t>
            </a:r>
            <a:r>
              <a:rPr lang="en-GB" sz="1400" dirty="0" smtClean="0"/>
              <a:t>Proceedings of ITBAM'10 - 1st International Conference on Information Technology in Bio- and Medical Informatics - DEXA 2010 August, 2010.</a:t>
            </a:r>
            <a:endParaRPr lang="en-US" sz="1400" dirty="0" smtClean="0"/>
          </a:p>
          <a:p>
            <a:pPr lvl="0">
              <a:buFont typeface="+mj-lt"/>
              <a:buAutoNum type="arabicPeriod"/>
            </a:pPr>
            <a:r>
              <a:rPr lang="en-US" sz="1400" dirty="0" err="1" smtClean="0"/>
              <a:t>João</a:t>
            </a:r>
            <a:r>
              <a:rPr lang="en-US" sz="1400" dirty="0" smtClean="0"/>
              <a:t> </a:t>
            </a:r>
            <a:r>
              <a:rPr lang="en-US" sz="1400" dirty="0" err="1" smtClean="0"/>
              <a:t>Zamite</a:t>
            </a:r>
            <a:r>
              <a:rPr lang="en-GB" sz="1400" dirty="0" smtClean="0"/>
              <a:t>, Multisource Epidemic Data Collector, Master Dissertation, University of Lisbon, Faculty of Sciences, September 2010. </a:t>
            </a:r>
            <a:endParaRPr lang="en-US" sz="1400" dirty="0" smtClean="0"/>
          </a:p>
          <a:p>
            <a:pPr lvl="0">
              <a:buFont typeface="+mj-lt"/>
              <a:buAutoNum type="arabicPeriod"/>
            </a:pPr>
            <a:r>
              <a:rPr lang="en-US" sz="1400" dirty="0" smtClean="0"/>
              <a:t>Luis Filipe Lopes</a:t>
            </a:r>
            <a:r>
              <a:rPr lang="en-GB" sz="1400" dirty="0" smtClean="0"/>
              <a:t>, A Metadata Model for the Annotation of Epidemiological Data, Master Dissertation, University of Lisbon, Faculty of Sciences, September 2010. </a:t>
            </a:r>
            <a:endParaRPr lang="en-US" sz="1400" dirty="0" smtClean="0"/>
          </a:p>
          <a:p>
            <a:pPr lvl="0">
              <a:buFont typeface="+mj-lt"/>
              <a:buAutoNum type="arabicPeriod"/>
            </a:pPr>
            <a:r>
              <a:rPr lang="en-US" sz="1400" dirty="0" smtClean="0"/>
              <a:t>Hugo Ferreira, O </a:t>
            </a:r>
            <a:r>
              <a:rPr lang="en-US" sz="1400" dirty="0" err="1" smtClean="0"/>
              <a:t>Mediador</a:t>
            </a:r>
            <a:r>
              <a:rPr lang="en-US" sz="1400" dirty="0" smtClean="0"/>
              <a:t> do Epidemic Marketplace. </a:t>
            </a:r>
            <a:r>
              <a:rPr lang="en-GB" sz="1400" dirty="0" smtClean="0"/>
              <a:t>Master Dissertation, University of Lisbon, Faculty of Sciences, September, 2010; (in Portuguese).</a:t>
            </a:r>
            <a:endParaRPr lang="en-US" sz="1400" dirty="0" smtClean="0"/>
          </a:p>
          <a:p>
            <a:pPr>
              <a:buFont typeface="+mj-lt"/>
              <a:buAutoNum type="arabicPeriod"/>
            </a:pPr>
            <a:endParaRPr lang="pt-PT" sz="1400"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41</a:t>
            </a:fld>
            <a:endParaRPr lang="en-US"/>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1139" y="26723"/>
            <a:ext cx="4458072" cy="2399929"/>
          </a:xfrm>
          <a:prstGeom prst="rect">
            <a:avLst/>
          </a:prstGeom>
        </p:spPr>
      </p:pic>
      <p:pic>
        <p:nvPicPr>
          <p:cNvPr id="8" name="Picture 7"/>
          <p:cNvPicPr>
            <a:picLocks noChangeAspect="1"/>
          </p:cNvPicPr>
          <p:nvPr/>
        </p:nvPicPr>
        <p:blipFill>
          <a:blip r:embed="rId4"/>
          <a:stretch>
            <a:fillRect/>
          </a:stretch>
        </p:blipFill>
        <p:spPr>
          <a:xfrm>
            <a:off x="5169024" y="1134492"/>
            <a:ext cx="4316687" cy="3230612"/>
          </a:xfrm>
          <a:prstGeom prst="rect">
            <a:avLst/>
          </a:prstGeom>
        </p:spPr>
      </p:pic>
      <p:pic>
        <p:nvPicPr>
          <p:cNvPr id="7" name="Picture 6"/>
          <p:cNvPicPr>
            <a:picLocks noChangeAspect="1"/>
          </p:cNvPicPr>
          <p:nvPr/>
        </p:nvPicPr>
        <p:blipFill>
          <a:blip r:embed="rId5"/>
          <a:stretch>
            <a:fillRect/>
          </a:stretch>
        </p:blipFill>
        <p:spPr>
          <a:xfrm>
            <a:off x="488504" y="1772816"/>
            <a:ext cx="4992160" cy="3472075"/>
          </a:xfrm>
          <a:prstGeom prst="rect">
            <a:avLst/>
          </a:prstGeom>
        </p:spPr>
      </p:pic>
      <p:sp>
        <p:nvSpPr>
          <p:cNvPr id="4" name="Title 3"/>
          <p:cNvSpPr>
            <a:spLocks noGrp="1"/>
          </p:cNvSpPr>
          <p:nvPr>
            <p:ph type="title"/>
          </p:nvPr>
        </p:nvSpPr>
        <p:spPr>
          <a:xfrm>
            <a:off x="632520" y="332656"/>
            <a:ext cx="8420100" cy="1143000"/>
          </a:xfrm>
        </p:spPr>
        <p:txBody>
          <a:bodyPr/>
          <a:lstStyle/>
          <a:p>
            <a:r>
              <a:rPr lang="pt-PT" dirty="0" err="1" smtClean="0"/>
              <a:t>Events</a:t>
            </a:r>
            <a:r>
              <a:rPr lang="pt-PT" dirty="0" smtClean="0"/>
              <a:t> 3rd </a:t>
            </a:r>
            <a:r>
              <a:rPr lang="pt-PT" dirty="0" err="1" smtClean="0"/>
              <a:t>year</a:t>
            </a:r>
            <a:endParaRPr lang="pt-PT"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dirty="0"/>
          </a:p>
        </p:txBody>
      </p:sp>
      <p:sp>
        <p:nvSpPr>
          <p:cNvPr id="3" name="Slide Number Placeholder 2"/>
          <p:cNvSpPr>
            <a:spLocks noGrp="1"/>
          </p:cNvSpPr>
          <p:nvPr>
            <p:ph type="sldNum" sz="quarter" idx="12"/>
          </p:nvPr>
        </p:nvSpPr>
        <p:spPr/>
        <p:txBody>
          <a:bodyPr/>
          <a:lstStyle/>
          <a:p>
            <a:fld id="{73A5EC21-C29A-C445-8386-FB5AD3848CDB}" type="slidenum">
              <a:rPr lang="en-US" smtClean="0"/>
              <a:pPr/>
              <a:t>42</a:t>
            </a:fld>
            <a:endParaRPr lang="en-US"/>
          </a:p>
        </p:txBody>
      </p:sp>
      <p:pic>
        <p:nvPicPr>
          <p:cNvPr id="6" name="Picture 5"/>
          <p:cNvPicPr>
            <a:picLocks noChangeAspect="1"/>
          </p:cNvPicPr>
          <p:nvPr/>
        </p:nvPicPr>
        <p:blipFill>
          <a:blip r:embed="rId6"/>
          <a:stretch>
            <a:fillRect/>
          </a:stretch>
        </p:blipFill>
        <p:spPr>
          <a:xfrm>
            <a:off x="1136576" y="3875561"/>
            <a:ext cx="4362641" cy="2982439"/>
          </a:xfrm>
          <a:prstGeom prst="rect">
            <a:avLst/>
          </a:prstGeom>
        </p:spPr>
      </p:pic>
      <p:pic>
        <p:nvPicPr>
          <p:cNvPr id="5" name="Picture 4"/>
          <p:cNvPicPr>
            <a:picLocks noChangeAspect="1"/>
          </p:cNvPicPr>
          <p:nvPr/>
        </p:nvPicPr>
        <p:blipFill>
          <a:blip r:embed="rId7"/>
          <a:stretch>
            <a:fillRect/>
          </a:stretch>
        </p:blipFill>
        <p:spPr>
          <a:xfrm>
            <a:off x="5574638" y="3933056"/>
            <a:ext cx="4346914" cy="2736304"/>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21150339"/>
      </p:ext>
    </p:extLst>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188640"/>
            <a:ext cx="8705850" cy="1143000"/>
          </a:xfrm>
        </p:spPr>
        <p:txBody>
          <a:bodyPr/>
          <a:lstStyle/>
          <a:p>
            <a:r>
              <a:rPr lang="pt-PT" sz="4000" dirty="0" smtClean="0"/>
              <a:t>EM-</a:t>
            </a:r>
            <a:r>
              <a:rPr lang="pt-PT" sz="4000" dirty="0" err="1" smtClean="0"/>
              <a:t>related</a:t>
            </a:r>
            <a:r>
              <a:rPr lang="pt-PT" sz="4000" dirty="0" smtClean="0"/>
              <a:t> </a:t>
            </a:r>
            <a:r>
              <a:rPr lang="pt-PT" sz="4000" dirty="0" err="1" smtClean="0"/>
              <a:t>Publications</a:t>
            </a:r>
            <a:r>
              <a:rPr lang="pt-PT" sz="4000" dirty="0" smtClean="0"/>
              <a:t> </a:t>
            </a:r>
            <a:r>
              <a:rPr lang="pt-PT" sz="3600" dirty="0" smtClean="0"/>
              <a:t>(3rd </a:t>
            </a:r>
            <a:r>
              <a:rPr lang="pt-PT" sz="3600" dirty="0" err="1" smtClean="0"/>
              <a:t>year</a:t>
            </a:r>
            <a:r>
              <a:rPr lang="pt-PT" sz="3600" dirty="0" smtClean="0"/>
              <a:t>)</a:t>
            </a:r>
            <a:endParaRPr lang="pt-PT" dirty="0"/>
          </a:p>
        </p:txBody>
      </p:sp>
      <p:sp>
        <p:nvSpPr>
          <p:cNvPr id="6" name="Content Placeholder 5"/>
          <p:cNvSpPr>
            <a:spLocks noGrp="1"/>
          </p:cNvSpPr>
          <p:nvPr>
            <p:ph idx="1"/>
          </p:nvPr>
        </p:nvSpPr>
        <p:spPr>
          <a:xfrm>
            <a:off x="704528" y="1340768"/>
            <a:ext cx="8305800" cy="4495800"/>
          </a:xfrm>
        </p:spPr>
        <p:txBody>
          <a:bodyPr/>
          <a:lstStyle/>
          <a:p>
            <a:r>
              <a:rPr lang="en-GB" sz="1800" dirty="0" err="1" smtClean="0"/>
              <a:t>Zamite</a:t>
            </a:r>
            <a:r>
              <a:rPr lang="en-GB" sz="1800" dirty="0" smtClean="0"/>
              <a:t>, J., Silva, F., </a:t>
            </a:r>
            <a:r>
              <a:rPr lang="en-GB" sz="1800" dirty="0" err="1" smtClean="0"/>
              <a:t>Couto</a:t>
            </a:r>
            <a:r>
              <a:rPr lang="en-GB" sz="1800" dirty="0" smtClean="0"/>
              <a:t>, F., Silva, M. 2011: </a:t>
            </a:r>
            <a:r>
              <a:rPr lang="en-GB" sz="1800" dirty="0" err="1" smtClean="0"/>
              <a:t>MEDCollector</a:t>
            </a:r>
            <a:r>
              <a:rPr lang="en-GB" sz="1800" dirty="0" smtClean="0"/>
              <a:t>: Multisource epidemic data collector. Transactions on Large-scale Data-and Knowledge-</a:t>
            </a:r>
            <a:r>
              <a:rPr lang="en-GB" sz="1800" dirty="0" err="1" smtClean="0"/>
              <a:t>centered</a:t>
            </a:r>
            <a:r>
              <a:rPr lang="en-GB" sz="1800" dirty="0" smtClean="0"/>
              <a:t> Systems IV: Special Issue on Database Systems for Biomedical Applications (6990), 40-72.</a:t>
            </a:r>
          </a:p>
          <a:p>
            <a:r>
              <a:rPr lang="en-GB" sz="1800" dirty="0" smtClean="0"/>
              <a:t>Francisco </a:t>
            </a:r>
            <a:r>
              <a:rPr lang="en-GB" sz="1800" dirty="0" err="1" smtClean="0"/>
              <a:t>Couto</a:t>
            </a:r>
            <a:r>
              <a:rPr lang="en-GB" sz="1800" dirty="0" smtClean="0"/>
              <a:t>, Mário J. Silva 2011: Disjunctive Shared Information between Ontology Concepts: application to Gene Ontology. Journal of Biomedical Semantics.</a:t>
            </a:r>
          </a:p>
          <a:p>
            <a:r>
              <a:rPr lang="en-GB" sz="1800" dirty="0" err="1" smtClean="0"/>
              <a:t>Catia</a:t>
            </a:r>
            <a:r>
              <a:rPr lang="en-GB" sz="1800" dirty="0" smtClean="0"/>
              <a:t> </a:t>
            </a:r>
            <a:r>
              <a:rPr lang="en-GB" sz="1800" dirty="0" err="1" smtClean="0"/>
              <a:t>Pesquita</a:t>
            </a:r>
            <a:r>
              <a:rPr lang="en-GB" sz="1800" dirty="0" smtClean="0"/>
              <a:t>, Francisco </a:t>
            </a:r>
            <a:r>
              <a:rPr lang="en-GB" sz="1800" dirty="0" err="1" smtClean="0"/>
              <a:t>Couto</a:t>
            </a:r>
            <a:r>
              <a:rPr lang="en-GB" sz="1800" dirty="0"/>
              <a:t>.</a:t>
            </a:r>
            <a:r>
              <a:rPr lang="en-GB" sz="1800" dirty="0" smtClean="0"/>
              <a:t> Where GO is going and what it means for ontology extension. International Conference on Biomedical Ontologies 2011.</a:t>
            </a:r>
          </a:p>
          <a:p>
            <a:r>
              <a:rPr lang="en-GB" sz="1800" dirty="0" smtClean="0"/>
              <a:t>Bruno Tavares, Hugo </a:t>
            </a:r>
            <a:r>
              <a:rPr lang="en-GB" sz="1800" dirty="0" err="1" smtClean="0"/>
              <a:t>Bastos</a:t>
            </a:r>
            <a:r>
              <a:rPr lang="en-GB" sz="1800" dirty="0" smtClean="0"/>
              <a:t>, Daniel </a:t>
            </a:r>
            <a:r>
              <a:rPr lang="en-GB" sz="1800" dirty="0" err="1" smtClean="0"/>
              <a:t>Faria</a:t>
            </a:r>
            <a:r>
              <a:rPr lang="en-GB" sz="1800" dirty="0" smtClean="0"/>
              <a:t>, Joao D. Ferreira, Tiago </a:t>
            </a:r>
            <a:r>
              <a:rPr lang="en-GB" sz="1800" dirty="0" err="1" smtClean="0"/>
              <a:t>Grego</a:t>
            </a:r>
            <a:r>
              <a:rPr lang="en-GB" sz="1800" dirty="0" smtClean="0"/>
              <a:t>, </a:t>
            </a:r>
            <a:r>
              <a:rPr lang="en-GB" sz="1800" dirty="0" err="1" smtClean="0"/>
              <a:t>Catia</a:t>
            </a:r>
            <a:r>
              <a:rPr lang="en-GB" sz="1800" dirty="0" smtClean="0"/>
              <a:t> </a:t>
            </a:r>
            <a:r>
              <a:rPr lang="en-GB" sz="1800" dirty="0" err="1" smtClean="0"/>
              <a:t>Pesquita</a:t>
            </a:r>
            <a:r>
              <a:rPr lang="en-GB" sz="1800" dirty="0" smtClean="0"/>
              <a:t>, Francisco </a:t>
            </a:r>
            <a:r>
              <a:rPr lang="en-GB" sz="1800" dirty="0" err="1" smtClean="0"/>
              <a:t>Couto</a:t>
            </a:r>
            <a:r>
              <a:rPr lang="en-GB" sz="1800" dirty="0" smtClean="0"/>
              <a:t>, The Biomedical Ontology Applications (BOA) </a:t>
            </a:r>
            <a:r>
              <a:rPr lang="en-GB" sz="1800" dirty="0" err="1" smtClean="0"/>
              <a:t>framework.Proceedings</a:t>
            </a:r>
            <a:r>
              <a:rPr lang="en-GB" sz="1800" dirty="0" smtClean="0"/>
              <a:t> of ICBO 2011.</a:t>
            </a:r>
          </a:p>
          <a:p>
            <a:r>
              <a:rPr lang="en-GB" sz="1800" dirty="0" err="1" smtClean="0"/>
              <a:t>João</a:t>
            </a:r>
            <a:r>
              <a:rPr lang="en-GB" sz="1800" dirty="0" smtClean="0"/>
              <a:t> D. Ferreira, Francisco </a:t>
            </a:r>
            <a:r>
              <a:rPr lang="en-GB" sz="1800" dirty="0" err="1" smtClean="0"/>
              <a:t>Couto</a:t>
            </a:r>
            <a:r>
              <a:rPr lang="en-GB" sz="1800" dirty="0" smtClean="0"/>
              <a:t>, Generic semantic relatedness measure for biomedical </a:t>
            </a:r>
            <a:r>
              <a:rPr lang="en-GB" sz="1800" dirty="0" err="1" smtClean="0"/>
              <a:t>ontologies.Proceedings</a:t>
            </a:r>
            <a:r>
              <a:rPr lang="en-GB" sz="1800" dirty="0" smtClean="0"/>
              <a:t> of ICBO 2011.</a:t>
            </a:r>
          </a:p>
          <a:p>
            <a:r>
              <a:rPr lang="en-GB" sz="1800" dirty="0" smtClean="0"/>
              <a:t>Juliana Duque, </a:t>
            </a:r>
            <a:r>
              <a:rPr lang="en-GB" sz="1800" dirty="0" err="1" smtClean="0"/>
              <a:t>Mediação</a:t>
            </a:r>
            <a:r>
              <a:rPr lang="en-GB" sz="1800" dirty="0" smtClean="0"/>
              <a:t> Dados-</a:t>
            </a:r>
            <a:r>
              <a:rPr lang="en-GB" sz="1800" dirty="0" err="1" smtClean="0"/>
              <a:t>Informação</a:t>
            </a:r>
            <a:r>
              <a:rPr lang="en-GB" sz="1800" dirty="0" smtClean="0"/>
              <a:t>: Design de </a:t>
            </a:r>
            <a:r>
              <a:rPr lang="en-GB" sz="1800" dirty="0" err="1" smtClean="0"/>
              <a:t>Informação</a:t>
            </a:r>
            <a:r>
              <a:rPr lang="en-GB" sz="1800" dirty="0" smtClean="0"/>
              <a:t> </a:t>
            </a:r>
            <a:r>
              <a:rPr lang="en-GB" sz="1800" dirty="0" err="1" smtClean="0"/>
              <a:t>para</a:t>
            </a:r>
            <a:r>
              <a:rPr lang="en-GB" sz="1800" dirty="0" smtClean="0"/>
              <a:t> a Epidemic Marketplace. Master Thesis, University of Lisbon, School of Fine Arts, November 2011.</a:t>
            </a:r>
            <a:endParaRPr lang="en-GB" sz="1600"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43</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11376363"/>
      </p:ext>
    </p:extLst>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t-PT" dirty="0" err="1" smtClean="0"/>
              <a:t>Changes</a:t>
            </a:r>
            <a:r>
              <a:rPr lang="pt-PT" dirty="0" smtClean="0"/>
              <a:t> </a:t>
            </a:r>
            <a:r>
              <a:rPr lang="pt-PT" dirty="0" err="1" smtClean="0"/>
              <a:t>in</a:t>
            </a:r>
            <a:r>
              <a:rPr lang="pt-PT" dirty="0" smtClean="0"/>
              <a:t> UL WP3 </a:t>
            </a:r>
            <a:r>
              <a:rPr lang="pt-PT" dirty="0" err="1" smtClean="0"/>
              <a:t>Team</a:t>
            </a:r>
            <a:endParaRPr lang="pt-PT" dirty="0"/>
          </a:p>
        </p:txBody>
      </p:sp>
      <p:sp>
        <p:nvSpPr>
          <p:cNvPr id="9" name="Text Placeholder 8"/>
          <p:cNvSpPr>
            <a:spLocks noGrp="1"/>
          </p:cNvSpPr>
          <p:nvPr>
            <p:ph type="body" idx="1"/>
          </p:nvPr>
        </p:nvSpPr>
        <p:spPr/>
        <p:txBody>
          <a:bodyPr/>
          <a:lstStyle/>
          <a:p>
            <a:r>
              <a:rPr lang="pt-PT" dirty="0" err="1" smtClean="0"/>
              <a:t>Out</a:t>
            </a:r>
            <a:r>
              <a:rPr lang="pt-PT" dirty="0" smtClean="0"/>
              <a:t>	</a:t>
            </a:r>
            <a:endParaRPr lang="pt-PT" dirty="0"/>
          </a:p>
        </p:txBody>
      </p:sp>
      <p:sp>
        <p:nvSpPr>
          <p:cNvPr id="10" name="Content Placeholder 9"/>
          <p:cNvSpPr>
            <a:spLocks noGrp="1"/>
          </p:cNvSpPr>
          <p:nvPr>
            <p:ph sz="half" idx="2"/>
          </p:nvPr>
        </p:nvSpPr>
        <p:spPr/>
        <p:txBody>
          <a:bodyPr/>
          <a:lstStyle/>
          <a:p>
            <a:r>
              <a:rPr lang="pt-PT" dirty="0" smtClean="0"/>
              <a:t>Juliana Duque (</a:t>
            </a:r>
            <a:r>
              <a:rPr lang="pt-PT" dirty="0" err="1" smtClean="0"/>
              <a:t>front-end</a:t>
            </a:r>
            <a:r>
              <a:rPr lang="pt-PT" dirty="0" smtClean="0"/>
              <a:t>)</a:t>
            </a:r>
          </a:p>
          <a:p>
            <a:r>
              <a:rPr lang="pt-PT" dirty="0" smtClean="0"/>
              <a:t>Patrícia Sousa </a:t>
            </a:r>
            <a:br>
              <a:rPr lang="pt-PT" dirty="0" smtClean="0"/>
            </a:br>
            <a:r>
              <a:rPr lang="pt-PT" dirty="0" smtClean="0"/>
              <a:t>(</a:t>
            </a:r>
            <a:r>
              <a:rPr lang="pt-PT" dirty="0" err="1" smtClean="0"/>
              <a:t>front-end+systems</a:t>
            </a:r>
            <a:r>
              <a:rPr lang="pt-PT" dirty="0" smtClean="0"/>
              <a:t>)</a:t>
            </a:r>
          </a:p>
        </p:txBody>
      </p:sp>
      <p:sp>
        <p:nvSpPr>
          <p:cNvPr id="11" name="Text Placeholder 10"/>
          <p:cNvSpPr>
            <a:spLocks noGrp="1"/>
          </p:cNvSpPr>
          <p:nvPr>
            <p:ph type="body" sz="quarter" idx="3"/>
          </p:nvPr>
        </p:nvSpPr>
        <p:spPr/>
        <p:txBody>
          <a:bodyPr/>
          <a:lstStyle/>
          <a:p>
            <a:r>
              <a:rPr lang="pt-PT" dirty="0" err="1" smtClean="0"/>
              <a:t>In</a:t>
            </a:r>
            <a:endParaRPr lang="pt-PT" dirty="0"/>
          </a:p>
        </p:txBody>
      </p:sp>
      <p:sp>
        <p:nvSpPr>
          <p:cNvPr id="12" name="Content Placeholder 11"/>
          <p:cNvSpPr>
            <a:spLocks noGrp="1"/>
          </p:cNvSpPr>
          <p:nvPr>
            <p:ph sz="quarter" idx="4"/>
          </p:nvPr>
        </p:nvSpPr>
        <p:spPr/>
        <p:txBody>
          <a:bodyPr/>
          <a:lstStyle/>
          <a:p>
            <a:r>
              <a:rPr lang="pt-PT" dirty="0" smtClean="0"/>
              <a:t>João Ferreira (ontologies)</a:t>
            </a:r>
          </a:p>
          <a:p>
            <a:r>
              <a:rPr lang="pt-PT" dirty="0" smtClean="0"/>
              <a:t>Paulo Graça (</a:t>
            </a:r>
            <a:r>
              <a:rPr lang="pt-PT" dirty="0" err="1" smtClean="0"/>
              <a:t>front-end</a:t>
            </a:r>
            <a:r>
              <a:rPr lang="pt-PT" dirty="0" smtClean="0"/>
              <a:t>)</a:t>
            </a:r>
          </a:p>
          <a:p>
            <a:r>
              <a:rPr lang="pt-PT" dirty="0" smtClean="0"/>
              <a:t>Carlos Sousa (</a:t>
            </a:r>
            <a:r>
              <a:rPr lang="pt-PT" dirty="0" err="1" smtClean="0"/>
              <a:t>front-end</a:t>
            </a:r>
            <a:r>
              <a:rPr lang="pt-PT" dirty="0" smtClean="0"/>
              <a:t>)</a:t>
            </a:r>
          </a:p>
          <a:p>
            <a:r>
              <a:rPr lang="pt-PT" dirty="0"/>
              <a:t>Tiago Posse (</a:t>
            </a:r>
            <a:r>
              <a:rPr lang="pt-PT" dirty="0" err="1"/>
              <a:t>systems</a:t>
            </a:r>
            <a:r>
              <a:rPr lang="pt-PT" dirty="0" smtClean="0"/>
              <a:t>)</a:t>
            </a:r>
          </a:p>
          <a:p>
            <a:pPr marL="0" indent="0">
              <a:buNone/>
            </a:pPr>
            <a:r>
              <a:rPr lang="pt-PT" dirty="0" err="1" smtClean="0"/>
              <a:t>and</a:t>
            </a:r>
            <a:endParaRPr lang="pt-PT" dirty="0" smtClean="0"/>
          </a:p>
          <a:p>
            <a:r>
              <a:rPr lang="pt-PT" dirty="0"/>
              <a:t>Cátia </a:t>
            </a:r>
            <a:r>
              <a:rPr lang="pt-PT" dirty="0" err="1"/>
              <a:t>Pesquita</a:t>
            </a:r>
            <a:r>
              <a:rPr lang="pt-PT" dirty="0"/>
              <a:t> (ontologies)</a:t>
            </a:r>
          </a:p>
          <a:p>
            <a:pPr marL="0" indent="0">
              <a:buNone/>
            </a:pPr>
            <a:endParaRPr lang="pt-PT" dirty="0"/>
          </a:p>
          <a:p>
            <a:pPr marL="0" indent="0">
              <a:buNone/>
            </a:pPr>
            <a:endParaRPr lang="pt-PT" dirty="0" smtClean="0"/>
          </a:p>
        </p:txBody>
      </p:sp>
      <p:sp>
        <p:nvSpPr>
          <p:cNvPr id="3" name="Footer Placeholder 2"/>
          <p:cNvSpPr>
            <a:spLocks noGrp="1"/>
          </p:cNvSpPr>
          <p:nvPr>
            <p:ph type="ftr" sz="quarter" idx="11"/>
          </p:nvPr>
        </p:nvSpPr>
        <p:spPr/>
        <p:txBody>
          <a:bodyPr/>
          <a:lstStyle/>
          <a:p>
            <a:r>
              <a:rPr lang="en-US" smtClean="0"/>
              <a:t>28 Mar 2012 - 3rd Epiwork Review, Brussels</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44</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1321140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FFCUL Team on WP3</a:t>
            </a:r>
            <a:endParaRPr lang="en-US" dirty="0"/>
          </a:p>
        </p:txBody>
      </p:sp>
      <p:sp>
        <p:nvSpPr>
          <p:cNvPr id="12" name="Content Placeholder 11"/>
          <p:cNvSpPr>
            <a:spLocks noGrp="1"/>
          </p:cNvSpPr>
          <p:nvPr>
            <p:ph idx="1"/>
          </p:nvPr>
        </p:nvSpPr>
        <p:spPr/>
        <p:txBody>
          <a:bodyPr/>
          <a:lstStyle/>
          <a:p>
            <a:r>
              <a:rPr lang="en-US" b="1" dirty="0" smtClean="0"/>
              <a:t>Mário J. Silva, </a:t>
            </a:r>
            <a:r>
              <a:rPr lang="en-US" b="1" dirty="0" err="1" smtClean="0"/>
              <a:t>Dulce</a:t>
            </a:r>
            <a:r>
              <a:rPr lang="en-US" b="1" dirty="0" smtClean="0"/>
              <a:t> </a:t>
            </a:r>
            <a:r>
              <a:rPr lang="en-US" b="1" dirty="0" err="1" smtClean="0"/>
              <a:t>Domingos</a:t>
            </a:r>
            <a:r>
              <a:rPr lang="en-US" b="1" dirty="0" smtClean="0"/>
              <a:t>, Francisco </a:t>
            </a:r>
            <a:r>
              <a:rPr lang="en-US" b="1" dirty="0" err="1" smtClean="0"/>
              <a:t>Couto</a:t>
            </a:r>
            <a:r>
              <a:rPr lang="en-US" b="1" dirty="0" smtClean="0"/>
              <a:t>, </a:t>
            </a:r>
            <a:r>
              <a:rPr lang="en-US" dirty="0" err="1"/>
              <a:t>Cátia</a:t>
            </a:r>
            <a:r>
              <a:rPr lang="en-US" dirty="0"/>
              <a:t> </a:t>
            </a:r>
            <a:r>
              <a:rPr lang="en-US" dirty="0" err="1" smtClean="0"/>
              <a:t>Pesquita</a:t>
            </a:r>
            <a:endParaRPr lang="en-US" b="1" dirty="0" smtClean="0"/>
          </a:p>
          <a:p>
            <a:r>
              <a:rPr lang="en-US" b="1" dirty="0" err="1"/>
              <a:t>João</a:t>
            </a:r>
            <a:r>
              <a:rPr lang="en-US" b="1" dirty="0"/>
              <a:t> </a:t>
            </a:r>
            <a:r>
              <a:rPr lang="en-US" b="1" dirty="0" err="1"/>
              <a:t>Zamite</a:t>
            </a:r>
            <a:r>
              <a:rPr lang="en-US" dirty="0"/>
              <a:t>, </a:t>
            </a:r>
            <a:r>
              <a:rPr lang="en-US" dirty="0" err="1"/>
              <a:t>João</a:t>
            </a:r>
            <a:r>
              <a:rPr lang="en-US" dirty="0"/>
              <a:t> </a:t>
            </a:r>
            <a:r>
              <a:rPr lang="en-US" dirty="0" smtClean="0"/>
              <a:t>Ferreira, Paulo </a:t>
            </a:r>
            <a:r>
              <a:rPr lang="en-US" dirty="0" err="1" smtClean="0"/>
              <a:t>Graça</a:t>
            </a:r>
            <a:r>
              <a:rPr lang="en-US" dirty="0" smtClean="0"/>
              <a:t>.</a:t>
            </a:r>
          </a:p>
          <a:p>
            <a:r>
              <a:rPr lang="en-US" dirty="0" smtClean="0"/>
              <a:t>Tiago Posse, Carlos Sousa</a:t>
            </a:r>
            <a:endParaRPr lang="en-US" dirty="0"/>
          </a:p>
        </p:txBody>
      </p:sp>
      <p:sp>
        <p:nvSpPr>
          <p:cNvPr id="7" name="Footer Placeholder 6"/>
          <p:cNvSpPr>
            <a:spLocks noGrp="1"/>
          </p:cNvSpPr>
          <p:nvPr>
            <p:ph type="ftr" sz="quarter" idx="11"/>
          </p:nvPr>
        </p:nvSpPr>
        <p:spPr/>
        <p:txBody>
          <a:bodyPr/>
          <a:lstStyle/>
          <a:p>
            <a:r>
              <a:rPr lang="en-US" smtClean="0"/>
              <a:t>28 Mar 2012 - 3rd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45</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5404507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8420100" cy="1143000"/>
          </a:xfrm>
        </p:spPr>
        <p:txBody>
          <a:bodyPr/>
          <a:lstStyle/>
          <a:p>
            <a:r>
              <a:rPr lang="pt-PT" dirty="0" smtClean="0"/>
              <a:t>WP3: status</a:t>
            </a:r>
            <a:endParaRPr lang="pt-PT" dirty="0"/>
          </a:p>
        </p:txBody>
      </p:sp>
      <p:sp>
        <p:nvSpPr>
          <p:cNvPr id="3" name="Content Placeholder 2"/>
          <p:cNvSpPr>
            <a:spLocks noGrp="1"/>
          </p:cNvSpPr>
          <p:nvPr>
            <p:ph idx="1"/>
          </p:nvPr>
        </p:nvSpPr>
        <p:spPr>
          <a:xfrm>
            <a:off x="609600" y="990600"/>
            <a:ext cx="8382000" cy="5181600"/>
          </a:xfrm>
        </p:spPr>
        <p:txBody>
          <a:bodyPr/>
          <a:lstStyle/>
          <a:p>
            <a:r>
              <a:rPr lang="en-GB" dirty="0" smtClean="0"/>
              <a:t>D3.4 and D3.5 delivered</a:t>
            </a:r>
          </a:p>
          <a:p>
            <a:r>
              <a:rPr lang="en-GB" dirty="0" smtClean="0"/>
              <a:t>D3.6 at M48</a:t>
            </a:r>
          </a:p>
          <a:p>
            <a:pPr>
              <a:buNone/>
            </a:pPr>
            <a:endParaRPr lang="en-GB" dirty="0" smtClean="0"/>
          </a:p>
          <a:p>
            <a:r>
              <a:rPr lang="en-GB" dirty="0" smtClean="0"/>
              <a:t>Data has been collected and will eventually reach the EM</a:t>
            </a:r>
          </a:p>
          <a:p>
            <a:pPr lvl="1"/>
            <a:r>
              <a:rPr lang="en-GB" dirty="0" smtClean="0"/>
              <a:t>Integration with WP5 is work in progress</a:t>
            </a:r>
          </a:p>
          <a:p>
            <a:r>
              <a:rPr lang="en-GB" dirty="0" smtClean="0"/>
              <a:t>Overcoming the initial difficulties in hiring the planned resources.</a:t>
            </a:r>
          </a:p>
          <a:p>
            <a:pPr lvl="1"/>
            <a:r>
              <a:rPr lang="en-GB" dirty="0" smtClean="0"/>
              <a:t>Refreshing team with competencies required for the 4</a:t>
            </a:r>
            <a:r>
              <a:rPr lang="en-GB" baseline="30000" dirty="0" smtClean="0"/>
              <a:t>th</a:t>
            </a:r>
            <a:r>
              <a:rPr lang="en-GB" dirty="0" smtClean="0"/>
              <a:t>  year.</a:t>
            </a:r>
          </a:p>
        </p:txBody>
      </p:sp>
      <p:sp>
        <p:nvSpPr>
          <p:cNvPr id="4" name="Footer Placeholder 3"/>
          <p:cNvSpPr>
            <a:spLocks noGrp="1"/>
          </p:cNvSpPr>
          <p:nvPr>
            <p:ph type="ftr" sz="quarter" idx="11"/>
          </p:nvPr>
        </p:nvSpPr>
        <p:spPr/>
        <p:txBody>
          <a:bodyPr/>
          <a:lstStyle/>
          <a:p>
            <a:r>
              <a:rPr lang="en-US" smtClean="0"/>
              <a:t>28 Mar 2012 - 3rd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err="1" smtClean="0"/>
              <a:t>Focus</a:t>
            </a:r>
            <a:r>
              <a:rPr lang="pt-PT" dirty="0" smtClean="0"/>
              <a:t> 3rd </a:t>
            </a:r>
            <a:r>
              <a:rPr lang="pt-PT" dirty="0" err="1"/>
              <a:t>Y</a:t>
            </a:r>
            <a:r>
              <a:rPr lang="pt-PT" dirty="0" err="1" smtClean="0"/>
              <a:t>ear</a:t>
            </a:r>
            <a:endParaRPr lang="pt-PT" dirty="0"/>
          </a:p>
        </p:txBody>
      </p:sp>
      <p:sp>
        <p:nvSpPr>
          <p:cNvPr id="3" name="Content Placeholder 2"/>
          <p:cNvSpPr>
            <a:spLocks noGrp="1"/>
          </p:cNvSpPr>
          <p:nvPr>
            <p:ph idx="1"/>
          </p:nvPr>
        </p:nvSpPr>
        <p:spPr>
          <a:xfrm>
            <a:off x="685800" y="1295400"/>
            <a:ext cx="8534400" cy="4800600"/>
          </a:xfrm>
        </p:spPr>
        <p:txBody>
          <a:bodyPr/>
          <a:lstStyle/>
          <a:p>
            <a:r>
              <a:rPr lang="en-US" dirty="0" smtClean="0"/>
              <a:t>Refining and populating</a:t>
            </a:r>
            <a:r>
              <a:rPr lang="en-US" b="1" dirty="0" smtClean="0">
                <a:solidFill>
                  <a:srgbClr val="262699"/>
                </a:solidFill>
              </a:rPr>
              <a:t>, </a:t>
            </a:r>
            <a:r>
              <a:rPr lang="en-US" b="1" i="1" dirty="0" smtClean="0">
                <a:solidFill>
                  <a:srgbClr val="262699"/>
                </a:solidFill>
              </a:rPr>
              <a:t>enriching</a:t>
            </a:r>
            <a:r>
              <a:rPr lang="en-US" b="1" dirty="0" smtClean="0">
                <a:solidFill>
                  <a:srgbClr val="262699"/>
                </a:solidFill>
              </a:rPr>
              <a:t> the catalogue </a:t>
            </a:r>
            <a:r>
              <a:rPr lang="en-US" dirty="0" smtClean="0"/>
              <a:t>of epidemic resources</a:t>
            </a:r>
          </a:p>
          <a:p>
            <a:r>
              <a:rPr lang="en-US" dirty="0" smtClean="0"/>
              <a:t>Demonstrate integration with Computational Platform </a:t>
            </a:r>
            <a:r>
              <a:rPr lang="en-US" b="1" dirty="0" smtClean="0"/>
              <a:t>- Simple </a:t>
            </a:r>
            <a:r>
              <a:rPr lang="en-US" b="1" dirty="0" err="1" smtClean="0"/>
              <a:t>EMClient</a:t>
            </a:r>
            <a:endParaRPr lang="en-US" b="1" dirty="0" smtClean="0"/>
          </a:p>
          <a:p>
            <a:r>
              <a:rPr lang="en-US" dirty="0" smtClean="0"/>
              <a:t>Designing and implementing new</a:t>
            </a:r>
            <a:br>
              <a:rPr lang="en-US" dirty="0" smtClean="0"/>
            </a:br>
            <a:r>
              <a:rPr lang="en-US" b="1" dirty="0" smtClean="0"/>
              <a:t>social network access control </a:t>
            </a:r>
          </a:p>
          <a:p>
            <a:r>
              <a:rPr lang="en-US" dirty="0" smtClean="0"/>
              <a:t>Designing the the second version of the EM.</a:t>
            </a:r>
          </a:p>
          <a:p>
            <a:pPr lvl="1"/>
            <a:r>
              <a:rPr lang="en-US" dirty="0" smtClean="0"/>
              <a:t>New information architecture, new front-end design</a:t>
            </a:r>
          </a:p>
          <a:p>
            <a:pPr lvl="1"/>
            <a:r>
              <a:rPr lang="en-US" dirty="0" smtClean="0"/>
              <a:t>Must be useful to the expert and occasional user.</a:t>
            </a:r>
          </a:p>
        </p:txBody>
      </p:sp>
      <p:sp>
        <p:nvSpPr>
          <p:cNvPr id="4" name="Slide Number Placeholder 3"/>
          <p:cNvSpPr>
            <a:spLocks noGrp="1"/>
          </p:cNvSpPr>
          <p:nvPr>
            <p:ph type="sldNum" sz="quarter" idx="12"/>
          </p:nvPr>
        </p:nvSpPr>
        <p:spPr/>
        <p:txBody>
          <a:bodyPr/>
          <a:lstStyle/>
          <a:p>
            <a:fld id="{75A8CA83-5A82-4145-A6AC-33E38FE67D01}" type="slidenum">
              <a:rPr lang="en-US" smtClean="0"/>
              <a:pPr/>
              <a:t>47</a:t>
            </a:fld>
            <a:endParaRPr lang="en-US"/>
          </a:p>
        </p:txBody>
      </p:sp>
      <p:sp>
        <p:nvSpPr>
          <p:cNvPr id="5" name="Footer Placeholder 4"/>
          <p:cNvSpPr>
            <a:spLocks noGrp="1"/>
          </p:cNvSpPr>
          <p:nvPr>
            <p:ph type="ftr" sz="quarter" idx="11"/>
          </p:nvPr>
        </p:nvSpPr>
        <p:spPr>
          <a:xfrm>
            <a:off x="2667000" y="6172200"/>
            <a:ext cx="4800600" cy="457200"/>
          </a:xfrm>
        </p:spPr>
        <p:txBody>
          <a:bodyPr/>
          <a:lstStyle/>
          <a:p>
            <a:r>
              <a:rPr lang="en-US" smtClean="0"/>
              <a:t>28 Mar 2012 - 3rd Epiwork Review, Brussels</a:t>
            </a:r>
            <a:endParaRPr lang="en-US" dirty="0"/>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420100" cy="1143000"/>
          </a:xfrm>
        </p:spPr>
        <p:txBody>
          <a:bodyPr/>
          <a:lstStyle/>
          <a:p>
            <a:r>
              <a:rPr lang="pt-PT" dirty="0" err="1" smtClean="0"/>
              <a:t>Current</a:t>
            </a:r>
            <a:r>
              <a:rPr lang="pt-PT" dirty="0" smtClean="0"/>
              <a:t> </a:t>
            </a:r>
            <a:r>
              <a:rPr lang="pt-PT" dirty="0" err="1" smtClean="0"/>
              <a:t>Challenges</a:t>
            </a:r>
            <a:endParaRPr lang="pt-PT" dirty="0"/>
          </a:p>
        </p:txBody>
      </p:sp>
      <p:sp>
        <p:nvSpPr>
          <p:cNvPr id="3" name="Content Placeholder 2"/>
          <p:cNvSpPr>
            <a:spLocks noGrp="1"/>
          </p:cNvSpPr>
          <p:nvPr>
            <p:ph idx="1"/>
          </p:nvPr>
        </p:nvSpPr>
        <p:spPr>
          <a:xfrm>
            <a:off x="838200" y="1600200"/>
            <a:ext cx="8382000" cy="4876800"/>
          </a:xfrm>
        </p:spPr>
        <p:txBody>
          <a:bodyPr/>
          <a:lstStyle/>
          <a:p>
            <a:r>
              <a:rPr lang="en-US" dirty="0" smtClean="0"/>
              <a:t>Motivate the community to populate the Epidemic Marketplace.</a:t>
            </a:r>
          </a:p>
          <a:p>
            <a:pPr lvl="1"/>
            <a:r>
              <a:rPr lang="en-US" dirty="0" smtClean="0"/>
              <a:t>Chicken and egg situation. </a:t>
            </a:r>
            <a:endParaRPr lang="en-US" b="1" dirty="0" smtClean="0">
              <a:solidFill>
                <a:srgbClr val="191966"/>
              </a:solidFill>
            </a:endParaRPr>
          </a:p>
          <a:p>
            <a:r>
              <a:rPr lang="en-US" b="1" dirty="0" smtClean="0">
                <a:solidFill>
                  <a:srgbClr val="191966"/>
                </a:solidFill>
              </a:rPr>
              <a:t>Data </a:t>
            </a:r>
            <a:r>
              <a:rPr lang="en-US" b="1" dirty="0" err="1" smtClean="0">
                <a:solidFill>
                  <a:srgbClr val="191966"/>
                </a:solidFill>
              </a:rPr>
              <a:t>anonymization</a:t>
            </a:r>
            <a:r>
              <a:rPr lang="en-US" b="1" dirty="0" smtClean="0">
                <a:solidFill>
                  <a:srgbClr val="191966"/>
                </a:solidFill>
              </a:rPr>
              <a:t> </a:t>
            </a:r>
            <a:r>
              <a:rPr lang="en-US" dirty="0" smtClean="0"/>
              <a:t>is a major concern</a:t>
            </a:r>
          </a:p>
          <a:p>
            <a:pPr lvl="1"/>
            <a:r>
              <a:rPr lang="en-US" dirty="0" smtClean="0"/>
              <a:t>Rights management to the sentence level! </a:t>
            </a:r>
          </a:p>
          <a:p>
            <a:pPr lvl="1"/>
            <a:r>
              <a:rPr lang="en-US" dirty="0" smtClean="0"/>
              <a:t>Anyone giving away </a:t>
            </a:r>
            <a:r>
              <a:rPr lang="en-US" dirty="0" err="1" smtClean="0"/>
              <a:t>curated</a:t>
            </a:r>
            <a:r>
              <a:rPr lang="en-US" dirty="0" smtClean="0"/>
              <a:t> UGC?</a:t>
            </a:r>
            <a:endParaRPr lang="pt-PT" dirty="0" smtClean="0"/>
          </a:p>
          <a:p>
            <a:r>
              <a:rPr lang="pt-PT" dirty="0" err="1" smtClean="0"/>
              <a:t>Dataset</a:t>
            </a:r>
            <a:r>
              <a:rPr lang="pt-PT" dirty="0" smtClean="0"/>
              <a:t> </a:t>
            </a:r>
            <a:r>
              <a:rPr lang="pt-PT" dirty="0" err="1" smtClean="0"/>
              <a:t>selection</a:t>
            </a:r>
            <a:r>
              <a:rPr lang="pt-PT" dirty="0" smtClean="0"/>
              <a:t> </a:t>
            </a:r>
            <a:r>
              <a:rPr lang="pt-PT" dirty="0" err="1" smtClean="0"/>
              <a:t>and</a:t>
            </a:r>
            <a:r>
              <a:rPr lang="pt-PT" dirty="0" smtClean="0"/>
              <a:t> </a:t>
            </a:r>
            <a:r>
              <a:rPr lang="pt-PT" dirty="0" err="1" smtClean="0"/>
              <a:t>generation</a:t>
            </a:r>
            <a:r>
              <a:rPr lang="pt-PT" dirty="0" smtClean="0"/>
              <a:t> policies</a:t>
            </a:r>
          </a:p>
          <a:p>
            <a:r>
              <a:rPr lang="pt-PT" dirty="0" err="1" smtClean="0"/>
              <a:t>Semantification</a:t>
            </a:r>
            <a:r>
              <a:rPr lang="pt-PT" dirty="0" smtClean="0"/>
              <a:t> </a:t>
            </a:r>
            <a:r>
              <a:rPr lang="pt-PT" dirty="0" err="1" smtClean="0"/>
              <a:t>of</a:t>
            </a:r>
            <a:r>
              <a:rPr lang="pt-PT" dirty="0" smtClean="0"/>
              <a:t> </a:t>
            </a:r>
            <a:r>
              <a:rPr lang="pt-PT" dirty="0" err="1" smtClean="0"/>
              <a:t>epidemic</a:t>
            </a:r>
            <a:r>
              <a:rPr lang="pt-PT" dirty="0" smtClean="0"/>
              <a:t> data</a:t>
            </a:r>
          </a:p>
          <a:p>
            <a:pPr lvl="1"/>
            <a:endParaRPr lang="en-US" dirty="0" smtClean="0"/>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48</a:t>
            </a:fld>
            <a:endParaRPr lang="en-US"/>
          </a:p>
        </p:txBody>
      </p:sp>
      <p:sp>
        <p:nvSpPr>
          <p:cNvPr id="5" name="Footer Placeholder 4"/>
          <p:cNvSpPr>
            <a:spLocks noGrp="1"/>
          </p:cNvSpPr>
          <p:nvPr>
            <p:ph type="ftr" sz="quarter" idx="11"/>
          </p:nvPr>
        </p:nvSpPr>
        <p:spPr/>
        <p:txBody>
          <a:bodyPr/>
          <a:lstStyle/>
          <a:p>
            <a:r>
              <a:rPr lang="en-US" smtClean="0"/>
              <a:t>28 Mar 2012 - 3rd Epiwork Review, Brussels</a:t>
            </a:r>
            <a:endParaRPr lang="en-US" dirty="0"/>
          </a:p>
        </p:txBody>
      </p:sp>
      <p:sp>
        <p:nvSpPr>
          <p:cNvPr id="7" name="Rounded Rectangle 6"/>
          <p:cNvSpPr/>
          <p:nvPr/>
        </p:nvSpPr>
        <p:spPr bwMode="auto">
          <a:xfrm rot="20048431">
            <a:off x="6279981" y="5264567"/>
            <a:ext cx="3376093"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Unchanged</a:t>
            </a:r>
            <a:r>
              <a:rPr kumimoji="0" lang="pt-PT" sz="3200" b="1" i="0" u="none" strike="noStrike" cap="none" normalizeH="0" baseline="0" dirty="0" smtClean="0">
                <a:ln>
                  <a:noFill/>
                </a:ln>
                <a:solidFill>
                  <a:srgbClr val="FF0000"/>
                </a:solidFill>
                <a:effectLst/>
                <a:latin typeface="Arial"/>
                <a:cs typeface="Arial"/>
              </a:rPr>
              <a:t> !</a:t>
            </a:r>
            <a:endParaRPr kumimoji="0" lang="pt-PT" sz="3200" b="1" i="0" u="none" strike="noStrike" cap="none" normalizeH="0" baseline="0" dirty="0">
              <a:ln>
                <a:noFill/>
              </a:ln>
              <a:solidFill>
                <a:srgbClr val="FF0000"/>
              </a:solidFill>
              <a:effectLst/>
              <a:latin typeface="Arial"/>
              <a:cs typeface="Aria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err="1" smtClean="0"/>
              <a:t>Focus</a:t>
            </a:r>
            <a:r>
              <a:rPr lang="pt-PT" dirty="0" smtClean="0"/>
              <a:t> 4th </a:t>
            </a:r>
            <a:r>
              <a:rPr lang="pt-PT" dirty="0" err="1"/>
              <a:t>Y</a:t>
            </a:r>
            <a:r>
              <a:rPr lang="pt-PT" dirty="0" err="1" smtClean="0"/>
              <a:t>ear</a:t>
            </a:r>
            <a:endParaRPr lang="pt-PT" dirty="0"/>
          </a:p>
        </p:txBody>
      </p:sp>
      <p:sp>
        <p:nvSpPr>
          <p:cNvPr id="3" name="Content Placeholder 2"/>
          <p:cNvSpPr>
            <a:spLocks noGrp="1"/>
          </p:cNvSpPr>
          <p:nvPr>
            <p:ph idx="1"/>
          </p:nvPr>
        </p:nvSpPr>
        <p:spPr>
          <a:xfrm>
            <a:off x="739080" y="1295400"/>
            <a:ext cx="8534400" cy="4800600"/>
          </a:xfrm>
        </p:spPr>
        <p:txBody>
          <a:bodyPr/>
          <a:lstStyle/>
          <a:p>
            <a:r>
              <a:rPr lang="en-US" sz="2800" b="1" i="1" dirty="0" smtClean="0">
                <a:solidFill>
                  <a:srgbClr val="262699"/>
                </a:solidFill>
              </a:rPr>
              <a:t>Enrichment </a:t>
            </a:r>
            <a:r>
              <a:rPr lang="en-US" sz="2800" b="1" dirty="0" smtClean="0">
                <a:solidFill>
                  <a:srgbClr val="262699"/>
                </a:solidFill>
              </a:rPr>
              <a:t>of the catalogue </a:t>
            </a:r>
            <a:r>
              <a:rPr lang="en-US" sz="2800" dirty="0" smtClean="0"/>
              <a:t>of epidemic resources.</a:t>
            </a:r>
          </a:p>
          <a:p>
            <a:pPr lvl="1"/>
            <a:r>
              <a:rPr lang="en-US" sz="2400" dirty="0" smtClean="0"/>
              <a:t>Rich annotations</a:t>
            </a:r>
          </a:p>
          <a:p>
            <a:pPr lvl="1"/>
            <a:r>
              <a:rPr lang="en-US" sz="2400" dirty="0" smtClean="0"/>
              <a:t>More resources</a:t>
            </a:r>
          </a:p>
          <a:p>
            <a:r>
              <a:rPr lang="en-US" sz="2800" dirty="0" smtClean="0"/>
              <a:t>Debug + implement (lots)</a:t>
            </a:r>
          </a:p>
          <a:p>
            <a:r>
              <a:rPr lang="en-US" sz="2800" dirty="0" smtClean="0"/>
              <a:t>Demonstrate integration with Computational Platform </a:t>
            </a:r>
            <a:r>
              <a:rPr lang="en-US" sz="2800" b="1" dirty="0"/>
              <a:t>- </a:t>
            </a:r>
            <a:r>
              <a:rPr lang="en-US" sz="2800" b="1" dirty="0" err="1"/>
              <a:t>GLEaMviz</a:t>
            </a:r>
            <a:endParaRPr lang="en-US" sz="2800" b="1" dirty="0" smtClean="0"/>
          </a:p>
          <a:p>
            <a:r>
              <a:rPr lang="en-US" sz="2800" dirty="0" smtClean="0"/>
              <a:t>New functionalities:</a:t>
            </a:r>
          </a:p>
          <a:p>
            <a:pPr lvl="1"/>
            <a:r>
              <a:rPr lang="en-US" sz="2400" dirty="0" smtClean="0"/>
              <a:t>Implementing new </a:t>
            </a:r>
            <a:r>
              <a:rPr lang="en-US" sz="2400" b="1" dirty="0" smtClean="0"/>
              <a:t>social network access control </a:t>
            </a:r>
            <a:r>
              <a:rPr lang="en-US" sz="2400" dirty="0" smtClean="0"/>
              <a:t>in EM 2.0</a:t>
            </a:r>
          </a:p>
          <a:p>
            <a:pPr lvl="1"/>
            <a:r>
              <a:rPr lang="en-US" sz="2400" dirty="0" smtClean="0"/>
              <a:t>Negotiation of access to resources.</a:t>
            </a:r>
          </a:p>
          <a:p>
            <a:r>
              <a:rPr lang="en-US" sz="2800" b="1" i="1" dirty="0" smtClean="0">
                <a:solidFill>
                  <a:srgbClr val="000090"/>
                </a:solidFill>
              </a:rPr>
              <a:t>Dissemination</a:t>
            </a:r>
          </a:p>
        </p:txBody>
      </p:sp>
      <p:sp>
        <p:nvSpPr>
          <p:cNvPr id="4" name="Slide Number Placeholder 3"/>
          <p:cNvSpPr>
            <a:spLocks noGrp="1"/>
          </p:cNvSpPr>
          <p:nvPr>
            <p:ph type="sldNum" sz="quarter" idx="12"/>
          </p:nvPr>
        </p:nvSpPr>
        <p:spPr/>
        <p:txBody>
          <a:bodyPr/>
          <a:lstStyle/>
          <a:p>
            <a:fld id="{75A8CA83-5A82-4145-A6AC-33E38FE67D01}" type="slidenum">
              <a:rPr lang="en-US" smtClean="0"/>
              <a:pPr/>
              <a:t>49</a:t>
            </a:fld>
            <a:endParaRPr lang="en-US"/>
          </a:p>
        </p:txBody>
      </p:sp>
      <p:sp>
        <p:nvSpPr>
          <p:cNvPr id="5" name="Footer Placeholder 4"/>
          <p:cNvSpPr>
            <a:spLocks noGrp="1"/>
          </p:cNvSpPr>
          <p:nvPr>
            <p:ph type="ftr" sz="quarter" idx="11"/>
          </p:nvPr>
        </p:nvSpPr>
        <p:spPr>
          <a:xfrm>
            <a:off x="2667000" y="6172200"/>
            <a:ext cx="4800600" cy="457200"/>
          </a:xfrm>
        </p:spPr>
        <p:txBody>
          <a:bodyPr/>
          <a:lstStyle/>
          <a:p>
            <a:r>
              <a:rPr lang="en-US" smtClean="0"/>
              <a:t>28 Mar 2012 - 3rd Epiwork Review, Brussels</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575730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60512" y="1714844"/>
            <a:ext cx="9018926" cy="4882508"/>
          </a:xfrm>
          <a:prstGeom prst="rect">
            <a:avLst/>
          </a:prstGeom>
        </p:spPr>
      </p:pic>
      <p:sp>
        <p:nvSpPr>
          <p:cNvPr id="2" name="Title 1"/>
          <p:cNvSpPr>
            <a:spLocks noGrp="1"/>
          </p:cNvSpPr>
          <p:nvPr>
            <p:ph type="title"/>
          </p:nvPr>
        </p:nvSpPr>
        <p:spPr>
          <a:xfrm>
            <a:off x="776536" y="332656"/>
            <a:ext cx="8420100" cy="1143000"/>
          </a:xfrm>
        </p:spPr>
        <p:txBody>
          <a:bodyPr/>
          <a:lstStyle/>
          <a:p>
            <a:r>
              <a:rPr lang="en-US" dirty="0" smtClean="0"/>
              <a:t>Conceptual Model of the EM Repository</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280864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V2.epimarketplace.net</a:t>
            </a: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50</a:t>
            </a:fld>
            <a:endParaRPr lang="en-US"/>
          </a:p>
        </p:txBody>
      </p:sp>
      <p:pic>
        <p:nvPicPr>
          <p:cNvPr id="7" name="Picture 6"/>
          <p:cNvPicPr>
            <a:picLocks noChangeAspect="1"/>
          </p:cNvPicPr>
          <p:nvPr/>
        </p:nvPicPr>
        <p:blipFill>
          <a:blip r:embed="rId2"/>
          <a:stretch>
            <a:fillRect/>
          </a:stretch>
        </p:blipFill>
        <p:spPr>
          <a:xfrm>
            <a:off x="482600" y="0"/>
            <a:ext cx="8924654" cy="6858000"/>
          </a:xfrm>
          <a:prstGeom prst="rect">
            <a:avLst/>
          </a:prstGeom>
        </p:spPr>
      </p:pic>
      <p:sp>
        <p:nvSpPr>
          <p:cNvPr id="8" name="Rounded Rectangle 7">
            <a:hlinkClick r:id="rId3" highlightClick="1"/>
          </p:cNvPr>
          <p:cNvSpPr/>
          <p:nvPr/>
        </p:nvSpPr>
        <p:spPr bwMode="auto">
          <a:xfrm rot="20474437">
            <a:off x="295061" y="3942345"/>
            <a:ext cx="4027743" cy="2345425"/>
          </a:xfrm>
          <a:prstGeom prst="roundRect">
            <a:avLst/>
          </a:prstGeom>
          <a:ln>
            <a:headEnd type="none" w="sm" len="sm"/>
            <a:tailEnd type="none" w="sm" len="sm"/>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Announced</a:t>
            </a:r>
            <a:r>
              <a:rPr kumimoji="0" lang="en-US" sz="2000" b="0" i="0" u="none" strike="noStrike" cap="none" normalizeH="0" dirty="0" smtClean="0">
                <a:ln>
                  <a:noFill/>
                </a:ln>
                <a:solidFill>
                  <a:srgbClr val="CCFFCC"/>
                </a:solidFill>
                <a:effectLst/>
                <a:latin typeface="Arial"/>
                <a:cs typeface="Arial"/>
              </a:rPr>
              <a:t> </a:t>
            </a:r>
            <a:r>
              <a:rPr lang="en-US" sz="2000" dirty="0" smtClean="0">
                <a:solidFill>
                  <a:srgbClr val="CCFFCC"/>
                </a:solidFill>
                <a:latin typeface="Arial"/>
                <a:cs typeface="Arial"/>
              </a:rPr>
              <a:t>at 3</a:t>
            </a:r>
            <a:r>
              <a:rPr lang="en-US" sz="2000" baseline="30000" dirty="0" smtClean="0">
                <a:solidFill>
                  <a:srgbClr val="CCFFCC"/>
                </a:solidFill>
                <a:latin typeface="Arial"/>
                <a:cs typeface="Arial"/>
              </a:rPr>
              <a:t>rd</a:t>
            </a:r>
            <a:r>
              <a:rPr lang="en-US" sz="2000" dirty="0" smtClean="0">
                <a:solidFill>
                  <a:srgbClr val="CCFFCC"/>
                </a:solidFill>
                <a:latin typeface="Arial"/>
                <a:cs typeface="Arial"/>
              </a:rPr>
              <a:t> meeting</a:t>
            </a:r>
            <a:endParaRPr lang="en-US" dirty="0" smtClean="0">
              <a:solidFill>
                <a:srgbClr val="CCFFCC"/>
              </a:solidFill>
              <a:latin typeface="Arial"/>
              <a:cs typeface="Arial"/>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CFFCC"/>
                </a:solidFill>
                <a:effectLst/>
                <a:latin typeface="Arial"/>
                <a:cs typeface="Arial"/>
              </a:rPr>
              <a:t>Try it at:</a:t>
            </a:r>
          </a:p>
          <a:p>
            <a:pPr marL="0" marR="0" indent="0" algn="ctr" defTabSz="914400" rtl="0" eaLnBrk="1" fontAlgn="base" latinLnBrk="0" hangingPunct="1">
              <a:lnSpc>
                <a:spcPct val="100000"/>
              </a:lnSpc>
              <a:spcBef>
                <a:spcPct val="0"/>
              </a:spcBef>
              <a:spcAft>
                <a:spcPct val="0"/>
              </a:spcAft>
              <a:buClrTx/>
              <a:buSzTx/>
              <a:buFontTx/>
              <a:buNone/>
              <a:tabLst/>
            </a:pPr>
            <a:r>
              <a:rPr lang="en-US" dirty="0" err="1" smtClean="0">
                <a:solidFill>
                  <a:srgbClr val="CCFFCC"/>
                </a:solidFill>
                <a:latin typeface="Arial"/>
                <a:cs typeface="Arial"/>
              </a:rPr>
              <a:t>Epimarketplace.net</a:t>
            </a:r>
            <a:endParaRPr kumimoji="0" lang="en-US" b="0" i="0" u="none" strike="noStrike" cap="none" normalizeH="0" baseline="0" dirty="0">
              <a:ln>
                <a:noFill/>
              </a:ln>
              <a:solidFill>
                <a:srgbClr val="CCFFCC"/>
              </a:solidFill>
              <a:effectLst/>
              <a:latin typeface="Arial"/>
              <a:cs typeface="Aria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247503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51</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841564175"/>
      </p:ext>
    </p:extLst>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Deployment</a:t>
            </a:r>
            <a:r>
              <a:rPr lang="pt-PT" dirty="0" smtClean="0"/>
              <a:t/>
            </a:r>
            <a:br>
              <a:rPr lang="pt-PT" dirty="0" smtClean="0"/>
            </a:br>
            <a:r>
              <a:rPr lang="pt-PT" dirty="0" smtClean="0"/>
              <a:t>(EM </a:t>
            </a:r>
            <a:r>
              <a:rPr lang="pt-PT" dirty="0" err="1" smtClean="0"/>
              <a:t>Open</a:t>
            </a:r>
            <a:r>
              <a:rPr lang="pt-PT" dirty="0" smtClean="0"/>
              <a:t> to </a:t>
            </a:r>
            <a:r>
              <a:rPr lang="pt-PT" dirty="0" err="1" smtClean="0"/>
              <a:t>the</a:t>
            </a:r>
            <a:r>
              <a:rPr lang="pt-PT" dirty="0" smtClean="0"/>
              <a:t> </a:t>
            </a:r>
            <a:r>
              <a:rPr lang="pt-PT" dirty="0" err="1" smtClean="0"/>
              <a:t>Public</a:t>
            </a:r>
            <a:r>
              <a:rPr lang="pt-PT" dirty="0" smtClean="0"/>
              <a:t> D3.3)</a:t>
            </a:r>
            <a:endParaRPr lang="pt-PT" dirty="0"/>
          </a:p>
        </p:txBody>
      </p:sp>
      <p:sp>
        <p:nvSpPr>
          <p:cNvPr id="10" name="Content Placeholder 9"/>
          <p:cNvSpPr>
            <a:spLocks noGrp="1"/>
          </p:cNvSpPr>
          <p:nvPr>
            <p:ph idx="1"/>
          </p:nvPr>
        </p:nvSpPr>
        <p:spPr>
          <a:xfrm>
            <a:off x="762000" y="2133600"/>
            <a:ext cx="8420100" cy="4114800"/>
          </a:xfrm>
        </p:spPr>
        <p:txBody>
          <a:bodyPr/>
          <a:lstStyle/>
          <a:p>
            <a:r>
              <a:rPr lang="pt-PT" dirty="0" err="1" smtClean="0"/>
              <a:t>Virtualized</a:t>
            </a:r>
            <a:r>
              <a:rPr lang="pt-PT" dirty="0" smtClean="0"/>
              <a:t> </a:t>
            </a:r>
            <a:r>
              <a:rPr lang="pt-PT" dirty="0" err="1" smtClean="0"/>
              <a:t>environment</a:t>
            </a:r>
            <a:r>
              <a:rPr lang="pt-PT" dirty="0" smtClean="0"/>
              <a:t>: </a:t>
            </a:r>
            <a:r>
              <a:rPr lang="pt-PT" dirty="0" err="1" smtClean="0"/>
              <a:t>every</a:t>
            </a:r>
            <a:r>
              <a:rPr lang="pt-PT" dirty="0" smtClean="0"/>
              <a:t> major </a:t>
            </a:r>
            <a:r>
              <a:rPr lang="pt-PT" dirty="0" err="1" smtClean="0"/>
              <a:t>component</a:t>
            </a:r>
            <a:r>
              <a:rPr lang="pt-PT" dirty="0" smtClean="0"/>
              <a:t> </a:t>
            </a:r>
            <a:r>
              <a:rPr lang="pt-PT" dirty="0" err="1" smtClean="0"/>
              <a:t>running</a:t>
            </a:r>
            <a:r>
              <a:rPr lang="pt-PT" dirty="0" smtClean="0"/>
              <a:t> </a:t>
            </a:r>
            <a:r>
              <a:rPr lang="pt-PT" dirty="0" err="1" smtClean="0"/>
              <a:t>on</a:t>
            </a:r>
            <a:r>
              <a:rPr lang="pt-PT" dirty="0" smtClean="0"/>
              <a:t> </a:t>
            </a:r>
            <a:r>
              <a:rPr lang="pt-PT" dirty="0" err="1" smtClean="0"/>
              <a:t>two</a:t>
            </a:r>
            <a:r>
              <a:rPr lang="pt-PT" dirty="0" smtClean="0"/>
              <a:t> </a:t>
            </a:r>
            <a:r>
              <a:rPr lang="pt-PT" dirty="0" err="1" smtClean="0"/>
              <a:t>separate</a:t>
            </a:r>
            <a:r>
              <a:rPr lang="pt-PT" dirty="0" smtClean="0"/>
              <a:t> virtual </a:t>
            </a:r>
            <a:r>
              <a:rPr lang="pt-PT" dirty="0" err="1" smtClean="0"/>
              <a:t>machines</a:t>
            </a:r>
            <a:r>
              <a:rPr lang="pt-PT" dirty="0" smtClean="0"/>
              <a:t> - </a:t>
            </a:r>
            <a:r>
              <a:rPr lang="pt-PT" dirty="0" err="1" smtClean="0"/>
              <a:t>production</a:t>
            </a:r>
            <a:r>
              <a:rPr lang="pt-PT" dirty="0" smtClean="0"/>
              <a:t> + </a:t>
            </a:r>
            <a:r>
              <a:rPr lang="pt-PT" dirty="0" err="1" smtClean="0"/>
              <a:t>development</a:t>
            </a:r>
            <a:r>
              <a:rPr lang="pt-PT" dirty="0" smtClean="0"/>
              <a:t> </a:t>
            </a:r>
            <a:r>
              <a:rPr lang="pt-PT" dirty="0" err="1" smtClean="0"/>
              <a:t>environments</a:t>
            </a:r>
            <a:r>
              <a:rPr lang="pt-PT" dirty="0" smtClean="0"/>
              <a:t> (</a:t>
            </a:r>
            <a:r>
              <a:rPr lang="pt-PT" dirty="0" err="1" smtClean="0"/>
              <a:t>Xen</a:t>
            </a:r>
            <a:r>
              <a:rPr lang="pt-PT" dirty="0" smtClean="0"/>
              <a:t>+</a:t>
            </a:r>
            <a:r>
              <a:rPr lang="pt-PT" dirty="0" err="1" smtClean="0"/>
              <a:t>CentOS</a:t>
            </a:r>
            <a:r>
              <a:rPr lang="pt-PT" dirty="0" smtClean="0"/>
              <a:t>)</a:t>
            </a:r>
          </a:p>
          <a:p>
            <a:r>
              <a:rPr lang="pt-PT" dirty="0" err="1" smtClean="0"/>
              <a:t>Monitoring</a:t>
            </a:r>
            <a:r>
              <a:rPr lang="pt-PT" dirty="0" smtClean="0"/>
              <a:t> </a:t>
            </a:r>
            <a:r>
              <a:rPr lang="pt-PT" dirty="0" err="1" smtClean="0"/>
              <a:t>and</a:t>
            </a:r>
            <a:r>
              <a:rPr lang="pt-PT" dirty="0" smtClean="0"/>
              <a:t> </a:t>
            </a:r>
            <a:r>
              <a:rPr lang="pt-PT" dirty="0" err="1" smtClean="0"/>
              <a:t>alerts</a:t>
            </a:r>
            <a:r>
              <a:rPr lang="pt-PT" dirty="0" smtClean="0"/>
              <a:t> for </a:t>
            </a:r>
            <a:r>
              <a:rPr lang="pt-PT" dirty="0" err="1" smtClean="0"/>
              <a:t>all</a:t>
            </a:r>
            <a:r>
              <a:rPr lang="pt-PT" dirty="0" smtClean="0"/>
              <a:t> </a:t>
            </a:r>
            <a:r>
              <a:rPr lang="pt-PT" dirty="0" err="1" smtClean="0"/>
              <a:t>services</a:t>
            </a:r>
            <a:r>
              <a:rPr lang="pt-PT" dirty="0" smtClean="0"/>
              <a:t> (</a:t>
            </a:r>
            <a:r>
              <a:rPr lang="pt-PT" dirty="0" err="1" smtClean="0"/>
              <a:t>Nagios</a:t>
            </a:r>
            <a:r>
              <a:rPr lang="pt-PT" dirty="0" smtClean="0"/>
              <a:t>)</a:t>
            </a:r>
          </a:p>
          <a:p>
            <a:r>
              <a:rPr lang="pt-PT" dirty="0" err="1" smtClean="0"/>
              <a:t>Logging</a:t>
            </a:r>
            <a:r>
              <a:rPr lang="pt-PT" dirty="0" smtClean="0"/>
              <a:t> </a:t>
            </a:r>
            <a:r>
              <a:rPr lang="pt-PT" dirty="0" err="1" smtClean="0"/>
              <a:t>and</a:t>
            </a:r>
            <a:r>
              <a:rPr lang="pt-PT" dirty="0" smtClean="0"/>
              <a:t> </a:t>
            </a:r>
            <a:r>
              <a:rPr lang="pt-PT" dirty="0" err="1" smtClean="0"/>
              <a:t>Analysis</a:t>
            </a:r>
            <a:r>
              <a:rPr lang="pt-PT" dirty="0" smtClean="0"/>
              <a:t>  (Google </a:t>
            </a:r>
            <a:r>
              <a:rPr lang="pt-PT" dirty="0" err="1" smtClean="0"/>
              <a:t>Analytics</a:t>
            </a:r>
            <a:r>
              <a:rPr lang="pt-PT" dirty="0" smtClean="0"/>
              <a:t>)</a:t>
            </a:r>
          </a:p>
        </p:txBody>
      </p:sp>
      <p:sp>
        <p:nvSpPr>
          <p:cNvPr id="7" name="Footer Placeholder 6"/>
          <p:cNvSpPr>
            <a:spLocks noGrp="1"/>
          </p:cNvSpPr>
          <p:nvPr>
            <p:ph type="ftr" sz="quarter" idx="11"/>
          </p:nvPr>
        </p:nvSpPr>
        <p:spPr/>
        <p:txBody>
          <a:bodyPr/>
          <a:lstStyle/>
          <a:p>
            <a:r>
              <a:rPr lang="en-US" smtClean="0"/>
              <a:t>28 Mar 2012 - 3rd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52</a:t>
            </a:fld>
            <a:endParaRPr lang="en-US"/>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3"/>
          <a:srcRect/>
          <a:stretch>
            <a:fillRect/>
          </a:stretch>
        </p:blipFill>
        <p:spPr bwMode="auto">
          <a:xfrm>
            <a:off x="533400" y="1220064"/>
            <a:ext cx="5913960" cy="5485536"/>
          </a:xfrm>
          <a:prstGeom prst="rect">
            <a:avLst/>
          </a:prstGeom>
          <a:noFill/>
          <a:ln w="9525">
            <a:noFill/>
            <a:round/>
            <a:headEnd/>
            <a:tailEnd/>
          </a:ln>
          <a:effectLst/>
        </p:spPr>
      </p:pic>
      <p:sp>
        <p:nvSpPr>
          <p:cNvPr id="15362" name="Rectangle 2"/>
          <p:cNvSpPr>
            <a:spLocks noGrp="1" noChangeArrowheads="1"/>
          </p:cNvSpPr>
          <p:nvPr>
            <p:ph type="title"/>
          </p:nvPr>
        </p:nvSpPr>
        <p:spPr>
          <a:xfrm>
            <a:off x="762000" y="76200"/>
            <a:ext cx="8420100" cy="1143000"/>
          </a:xfrm>
        </p:spPr>
        <p:txBody>
          <a:bodyPr/>
          <a:lstStyle/>
          <a:p>
            <a:r>
              <a:rPr lang="en-US" dirty="0" err="1" smtClean="0"/>
              <a:t>MEDCollector</a:t>
            </a:r>
            <a:r>
              <a:rPr lang="en-US" dirty="0" smtClean="0"/>
              <a:t> Architecture</a:t>
            </a:r>
            <a:endParaRPr lang="en-US" dirty="0"/>
          </a:p>
        </p:txBody>
      </p:sp>
      <p:sp>
        <p:nvSpPr>
          <p:cNvPr id="15363" name="Rectangle 3"/>
          <p:cNvSpPr>
            <a:spLocks noGrp="1" noChangeArrowheads="1"/>
          </p:cNvSpPr>
          <p:nvPr>
            <p:ph type="body" idx="1"/>
          </p:nvPr>
        </p:nvSpPr>
        <p:spPr>
          <a:xfrm>
            <a:off x="5867400" y="2209800"/>
            <a:ext cx="3962400" cy="4495800"/>
          </a:xfrm>
        </p:spPr>
        <p:txBody>
          <a:bodyPr/>
          <a:lstStyle/>
          <a:p>
            <a:r>
              <a:rPr lang="en-US" dirty="0" smtClean="0"/>
              <a:t>Web Services</a:t>
            </a:r>
          </a:p>
          <a:p>
            <a:r>
              <a:rPr lang="en-US" dirty="0" smtClean="0"/>
              <a:t>Workflow Processes</a:t>
            </a:r>
          </a:p>
          <a:p>
            <a:r>
              <a:rPr lang="en-US" dirty="0" smtClean="0"/>
              <a:t>Local Storage</a:t>
            </a:r>
          </a:p>
          <a:p>
            <a:pPr lvl="1"/>
            <a:r>
              <a:rPr lang="en-US" dirty="0" err="1" smtClean="0"/>
              <a:t>MEDCollector</a:t>
            </a:r>
            <a:r>
              <a:rPr lang="en-US" dirty="0" smtClean="0"/>
              <a:t> Repository</a:t>
            </a:r>
          </a:p>
          <a:p>
            <a:r>
              <a:rPr lang="en-US" dirty="0" smtClean="0"/>
              <a:t>Dashboard for Workflow Design</a:t>
            </a:r>
            <a:endParaRPr lang="en-US"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5A8CA83-5A82-4145-A6AC-33E38FE67D01}" type="slidenum">
              <a:rPr lang="en-US" smtClean="0"/>
              <a:pPr/>
              <a:t>53</a:t>
            </a:fld>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3"/>
          <a:srcRect/>
          <a:stretch>
            <a:fillRect/>
          </a:stretch>
        </p:blipFill>
        <p:spPr bwMode="auto">
          <a:xfrm>
            <a:off x="685800" y="2667000"/>
            <a:ext cx="5382000" cy="3888408"/>
          </a:xfrm>
          <a:prstGeom prst="rect">
            <a:avLst/>
          </a:prstGeom>
          <a:noFill/>
          <a:ln w="9525">
            <a:noFill/>
            <a:round/>
            <a:headEnd/>
            <a:tailEnd/>
          </a:ln>
          <a:effectLst/>
        </p:spPr>
      </p:pic>
      <p:sp>
        <p:nvSpPr>
          <p:cNvPr id="8" name="Line Callout 1 (Accent Bar) 7"/>
          <p:cNvSpPr/>
          <p:nvPr/>
        </p:nvSpPr>
        <p:spPr bwMode="auto">
          <a:xfrm>
            <a:off x="6553200" y="1524000"/>
            <a:ext cx="1905000" cy="1143000"/>
          </a:xfrm>
          <a:prstGeom prst="accentCallout1">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342900" lvl="2" indent="-342900">
              <a:buNone/>
            </a:pPr>
            <a:r>
              <a:rPr lang="en-US" sz="2000" b="1" dirty="0" err="1" smtClean="0">
                <a:solidFill>
                  <a:srgbClr val="000000"/>
                </a:solidFill>
                <a:ea typeface="DejaVu Sans" charset="0"/>
                <a:cs typeface="DejaVu Sans" charset="0"/>
              </a:rPr>
              <a:t>Geonames.org</a:t>
            </a:r>
            <a:r>
              <a:rPr lang="en-US" sz="2000" b="1" dirty="0" smtClean="0">
                <a:solidFill>
                  <a:srgbClr val="000000"/>
                </a:solidFill>
                <a:ea typeface="DejaVu Sans" charset="0"/>
                <a:cs typeface="DejaVu Sans" charset="0"/>
              </a:rPr>
              <a:t>: </a:t>
            </a:r>
            <a:r>
              <a:rPr lang="en-US" sz="2000" dirty="0" smtClean="0">
                <a:solidFill>
                  <a:srgbClr val="000000"/>
                </a:solidFill>
                <a:ea typeface="DejaVu Sans" charset="0"/>
                <a:cs typeface="DejaVu Sans" charset="0"/>
              </a:rPr>
              <a:t>All Countries and Capitals</a:t>
            </a:r>
          </a:p>
        </p:txBody>
      </p:sp>
      <p:sp>
        <p:nvSpPr>
          <p:cNvPr id="10" name="Line Callout 1 (Accent Bar) 9"/>
          <p:cNvSpPr/>
          <p:nvPr/>
        </p:nvSpPr>
        <p:spPr bwMode="auto">
          <a:xfrm rot="21055857">
            <a:off x="2677866" y="903966"/>
            <a:ext cx="2873866" cy="1332655"/>
          </a:xfrm>
          <a:prstGeom prst="accentCallout1">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342900" lvl="2" indent="-342900">
              <a:buNone/>
            </a:pPr>
            <a:r>
              <a:rPr lang="en-US" sz="2000" b="1" dirty="0" smtClean="0">
                <a:solidFill>
                  <a:srgbClr val="000000"/>
                </a:solidFill>
                <a:ea typeface="DejaVu Sans" charset="0"/>
                <a:cs typeface="DejaVu Sans" charset="0"/>
              </a:rPr>
              <a:t>UMLS: </a:t>
            </a:r>
            <a:r>
              <a:rPr lang="en-US" sz="2000" dirty="0" smtClean="0">
                <a:solidFill>
                  <a:srgbClr val="000000"/>
                </a:solidFill>
                <a:ea typeface="DejaVu Sans" charset="0"/>
                <a:cs typeface="DejaVu Sans" charset="0"/>
              </a:rPr>
              <a:t>twitter searched ion subset of 89 terms related to “Disease or Syndrome”</a:t>
            </a:r>
          </a:p>
        </p:txBody>
      </p:sp>
      <p:sp>
        <p:nvSpPr>
          <p:cNvPr id="16386" name="Rectangle 2"/>
          <p:cNvSpPr>
            <a:spLocks noGrp="1" noChangeArrowheads="1"/>
          </p:cNvSpPr>
          <p:nvPr>
            <p:ph type="title"/>
          </p:nvPr>
        </p:nvSpPr>
        <p:spPr>
          <a:xfrm>
            <a:off x="609600" y="0"/>
            <a:ext cx="8420100" cy="1143000"/>
          </a:xfrm>
        </p:spPr>
        <p:txBody>
          <a:bodyPr/>
          <a:lstStyle/>
          <a:p>
            <a:r>
              <a:rPr lang="en-US" dirty="0" err="1" smtClean="0"/>
              <a:t>MEDCollector</a:t>
            </a:r>
            <a:r>
              <a:rPr lang="en-US" dirty="0" smtClean="0"/>
              <a:t> Data Model</a:t>
            </a:r>
            <a:endParaRPr lang="en-US" dirty="0"/>
          </a:p>
        </p:txBody>
      </p:sp>
      <p:sp>
        <p:nvSpPr>
          <p:cNvPr id="2" name="Footer Placeholder 1"/>
          <p:cNvSpPr>
            <a:spLocks noGrp="1"/>
          </p:cNvSpPr>
          <p:nvPr>
            <p:ph type="ftr" sz="quarter" idx="11"/>
          </p:nvPr>
        </p:nvSpPr>
        <p:spPr/>
        <p:txBody>
          <a:bodyPr/>
          <a:lstStyle/>
          <a:p>
            <a:r>
              <a:rPr lang="en-US" smtClean="0"/>
              <a:t>28 Mar 2012 - 3rd Epiwork Review, Brussels</a:t>
            </a:r>
            <a:endParaRPr lang="en-US"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54</a:t>
            </a:fld>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62000" y="381000"/>
            <a:ext cx="8420100" cy="1143000"/>
          </a:xfrm>
        </p:spPr>
        <p:txBody>
          <a:bodyPr/>
          <a:lstStyle/>
          <a:p>
            <a:r>
              <a:rPr lang="en-US" dirty="0" err="1" smtClean="0"/>
              <a:t>MEDCollector</a:t>
            </a:r>
            <a:r>
              <a:rPr lang="en-US" dirty="0" smtClean="0"/>
              <a:t> Services</a:t>
            </a:r>
            <a:endParaRPr lang="en-US" dirty="0"/>
          </a:p>
        </p:txBody>
      </p:sp>
      <p:sp>
        <p:nvSpPr>
          <p:cNvPr id="12" name="Content Placeholder 11"/>
          <p:cNvSpPr>
            <a:spLocks noGrp="1"/>
          </p:cNvSpPr>
          <p:nvPr>
            <p:ph idx="1"/>
          </p:nvPr>
        </p:nvSpPr>
        <p:spPr>
          <a:xfrm>
            <a:off x="304800" y="1752600"/>
            <a:ext cx="5029200" cy="4114800"/>
          </a:xfrm>
        </p:spPr>
        <p:txBody>
          <a:bodyPr/>
          <a:lstStyle/>
          <a:p>
            <a:pPr marL="410340"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2700" dirty="0" smtClean="0">
                <a:solidFill>
                  <a:srgbClr val="000000"/>
                </a:solidFill>
                <a:ea typeface="DejaVu Sans" charset="0"/>
                <a:cs typeface="DejaVu Sans" charset="0"/>
              </a:rPr>
              <a:t>Data Collection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The Query Selection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Data Harvesting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XML Transformation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Database Loading Service</a:t>
            </a:r>
          </a:p>
          <a:p>
            <a:pPr marL="420629"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2700" dirty="0" smtClean="0">
                <a:solidFill>
                  <a:srgbClr val="000000"/>
                </a:solidFill>
                <a:ea typeface="DejaVu Sans" charset="0"/>
                <a:cs typeface="DejaVu Sans" charset="0"/>
              </a:rPr>
              <a:t>Data Packaging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To CSV</a:t>
            </a:r>
          </a:p>
          <a:p>
            <a:endParaRPr lang="pt-PT" dirty="0"/>
          </a:p>
        </p:txBody>
      </p:sp>
      <p:pic>
        <p:nvPicPr>
          <p:cNvPr id="18437" name="Picture 5"/>
          <p:cNvPicPr>
            <a:picLocks noChangeAspect="1" noChangeArrowheads="1"/>
          </p:cNvPicPr>
          <p:nvPr/>
        </p:nvPicPr>
        <p:blipFill>
          <a:blip r:embed="rId3"/>
          <a:srcRect/>
          <a:stretch>
            <a:fillRect/>
          </a:stretch>
        </p:blipFill>
        <p:spPr bwMode="auto">
          <a:xfrm>
            <a:off x="5581920" y="1866436"/>
            <a:ext cx="4247880" cy="3940254"/>
          </a:xfrm>
          <a:prstGeom prst="rect">
            <a:avLst/>
          </a:prstGeom>
          <a:noFill/>
          <a:ln w="9525">
            <a:noFill/>
            <a:round/>
            <a:headEnd/>
            <a:tailEnd/>
          </a:ln>
          <a:effectLst/>
        </p:spPr>
      </p:pic>
      <p:sp>
        <p:nvSpPr>
          <p:cNvPr id="18438" name="AutoShape 6"/>
          <p:cNvSpPr>
            <a:spLocks noChangeArrowheads="1"/>
          </p:cNvSpPr>
          <p:nvPr/>
        </p:nvSpPr>
        <p:spPr bwMode="auto">
          <a:xfrm>
            <a:off x="6715800" y="4823067"/>
            <a:ext cx="1347840" cy="711435"/>
          </a:xfrm>
          <a:custGeom>
            <a:avLst/>
            <a:gdLst>
              <a:gd name="G0" fmla="+- 10800 0 0"/>
              <a:gd name="G1" fmla="+- 21600 0 0"/>
              <a:gd name="G2" fmla="+- 10800 0 0"/>
              <a:gd name="G3" fmla="+- 21600 0 0"/>
              <a:gd name="G4" fmla="+- 10800 2000 0"/>
              <a:gd name="G5" fmla="+- 21600 0 2000"/>
              <a:gd name="G6" fmla="+- 10800 2000 0"/>
              <a:gd name="G7" fmla="+- 21600 0 2000"/>
              <a:gd name="T0" fmla="*/ G4 w 21600"/>
              <a:gd name="T1" fmla="*/ G6 h 21600"/>
              <a:gd name="T2" fmla="*/ G5 w 21600"/>
              <a:gd name="T3" fmla="*/ G7 h 21600"/>
            </a:gdLst>
            <a:ahLst/>
            <a:cxnLst>
              <a:cxn ang="0">
                <a:pos x="18889" y="10800"/>
              </a:cxn>
              <a:cxn ang="0">
                <a:pos x="37778" y="10800"/>
              </a:cxn>
              <a:cxn ang="0">
                <a:pos x="37778" y="21600"/>
              </a:cxn>
              <a:cxn ang="0">
                <a:pos x="18889" y="21600"/>
              </a:cxn>
              <a:cxn ang="0">
                <a:pos x="20889" y="12800"/>
              </a:cxn>
              <a:cxn ang="0">
                <a:pos x="35778" y="12800"/>
              </a:cxn>
              <a:cxn ang="0">
                <a:pos x="35778" y="19600"/>
              </a:cxn>
              <a:cxn ang="0">
                <a:pos x="20889" y="19600"/>
              </a:cxn>
            </a:cxnLst>
            <a:rect l="T0" t="T1" r="T2" b="T3"/>
            <a:pathLst>
              <a:path w="37778" h="21600">
                <a:moveTo>
                  <a:pt x="18889" y="10800"/>
                </a:moveTo>
                <a:lnTo>
                  <a:pt x="37778" y="10800"/>
                </a:lnTo>
                <a:lnTo>
                  <a:pt x="37778" y="21600"/>
                </a:lnTo>
                <a:lnTo>
                  <a:pt x="18889" y="21600"/>
                </a:lnTo>
                <a:close/>
                <a:moveTo>
                  <a:pt x="20889" y="12800"/>
                </a:moveTo>
                <a:lnTo>
                  <a:pt x="35778" y="12800"/>
                </a:lnTo>
                <a:lnTo>
                  <a:pt x="35778" y="19600"/>
                </a:lnTo>
                <a:lnTo>
                  <a:pt x="20889" y="19600"/>
                </a:lnTo>
                <a:close/>
              </a:path>
            </a:pathLst>
          </a:custGeom>
          <a:solidFill>
            <a:srgbClr val="FF6633"/>
          </a:solidFill>
          <a:ln w="9525">
            <a:solidFill>
              <a:srgbClr val="000000"/>
            </a:solidFill>
            <a:round/>
            <a:headEnd/>
            <a:tailEnd/>
          </a:ln>
          <a:effectLst/>
        </p:spPr>
        <p:txBody>
          <a:bodyPr wrap="none" lIns="86895" tIns="43448" rIns="86895" bIns="43448" anchor="ctr">
            <a:prstTxWarp prst="textNoShape">
              <a:avLst/>
            </a:prstTxWarp>
          </a:bodyPr>
          <a:lstStyle/>
          <a:p>
            <a:endParaRPr lang="pt-PT"/>
          </a:p>
        </p:txBody>
      </p:sp>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5A8CA83-5A82-4145-A6AC-33E38FE67D01}" type="slidenum">
              <a:rPr lang="en-US" smtClean="0"/>
              <a:pPr/>
              <a:t>55</a:t>
            </a:fld>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420100" cy="1143000"/>
          </a:xfrm>
        </p:spPr>
        <p:txBody>
          <a:bodyPr/>
          <a:lstStyle/>
          <a:p>
            <a:r>
              <a:rPr lang="pt-PT" dirty="0" err="1" smtClean="0"/>
              <a:t>Mediator</a:t>
            </a:r>
            <a:r>
              <a:rPr lang="pt-PT" dirty="0" smtClean="0"/>
              <a:t> Web </a:t>
            </a:r>
            <a:r>
              <a:rPr lang="pt-PT" dirty="0" err="1" smtClean="0"/>
              <a:t>Services</a:t>
            </a:r>
            <a:endParaRPr lang="pt-PT" dirty="0"/>
          </a:p>
        </p:txBody>
      </p:sp>
      <p:sp>
        <p:nvSpPr>
          <p:cNvPr id="3" name="Content Placeholder 2"/>
          <p:cNvSpPr>
            <a:spLocks noGrp="1"/>
          </p:cNvSpPr>
          <p:nvPr>
            <p:ph idx="1"/>
          </p:nvPr>
        </p:nvSpPr>
        <p:spPr>
          <a:xfrm>
            <a:off x="742950" y="1981200"/>
            <a:ext cx="2762250" cy="4114800"/>
          </a:xfrm>
        </p:spPr>
        <p:txBody>
          <a:bodyPr/>
          <a:lstStyle/>
          <a:p>
            <a:r>
              <a:rPr lang="pt-PT" dirty="0" smtClean="0"/>
              <a:t>Upload</a:t>
            </a:r>
          </a:p>
          <a:p>
            <a:r>
              <a:rPr lang="pt-PT" dirty="0" err="1" smtClean="0"/>
              <a:t>Fetch</a:t>
            </a:r>
            <a:endParaRPr lang="pt-PT" dirty="0" smtClean="0"/>
          </a:p>
          <a:p>
            <a:r>
              <a:rPr lang="pt-PT" dirty="0" err="1" smtClean="0"/>
              <a:t>Search</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56</a:t>
            </a:fld>
            <a:endParaRPr lang="en-US"/>
          </a:p>
        </p:txBody>
      </p:sp>
      <p:pic>
        <p:nvPicPr>
          <p:cNvPr id="6" name="Picture 5"/>
          <p:cNvPicPr>
            <a:picLocks noChangeAspect="1"/>
          </p:cNvPicPr>
          <p:nvPr/>
        </p:nvPicPr>
        <p:blipFill>
          <a:blip r:embed="rId2"/>
          <a:stretch>
            <a:fillRect/>
          </a:stretch>
        </p:blipFill>
        <p:spPr>
          <a:xfrm>
            <a:off x="2895600" y="1143000"/>
            <a:ext cx="6756018" cy="5105400"/>
          </a:xfrm>
          <a:prstGeom prst="rect">
            <a:avLst/>
          </a:prstGeom>
        </p:spPr>
      </p:pic>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 Web Services 2.0</a:t>
            </a:r>
            <a:endParaRPr lang="en-US" dirty="0"/>
          </a:p>
        </p:txBody>
      </p:sp>
      <p:sp>
        <p:nvSpPr>
          <p:cNvPr id="3" name="Content Placeholder 2"/>
          <p:cNvSpPr>
            <a:spLocks noGrp="1"/>
          </p:cNvSpPr>
          <p:nvPr>
            <p:ph idx="1"/>
          </p:nvPr>
        </p:nvSpPr>
        <p:spPr/>
        <p:txBody>
          <a:bodyPr/>
          <a:lstStyle/>
          <a:p>
            <a:r>
              <a:rPr lang="en-US" dirty="0" smtClean="0"/>
              <a:t>Same for EM front-end and remote clients</a:t>
            </a:r>
          </a:p>
          <a:p>
            <a:r>
              <a:rPr lang="en-US" dirty="0" smtClean="0"/>
              <a:t>URL of documentation: http://</a:t>
            </a:r>
          </a:p>
          <a:p>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57</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84882860"/>
      </p:ext>
    </p:extLst>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Simple</a:t>
            </a:r>
            <a:r>
              <a:rPr lang="pt-PT" dirty="0" smtClean="0"/>
              <a:t> EM </a:t>
            </a:r>
            <a:r>
              <a:rPr lang="pt-PT" dirty="0" err="1" smtClean="0"/>
              <a:t>Client</a:t>
            </a:r>
            <a:endParaRPr lang="pt-PT" dirty="0"/>
          </a:p>
        </p:txBody>
      </p:sp>
      <p:sp>
        <p:nvSpPr>
          <p:cNvPr id="3" name="Content Placeholder 2"/>
          <p:cNvSpPr>
            <a:spLocks noGrp="1"/>
          </p:cNvSpPr>
          <p:nvPr>
            <p:ph idx="1"/>
          </p:nvPr>
        </p:nvSpPr>
        <p:spPr/>
        <p:txBody>
          <a:bodyPr/>
          <a:lstStyle/>
          <a:p>
            <a:r>
              <a:rPr lang="pt-PT" dirty="0" err="1" smtClean="0"/>
              <a:t>Mapping</a:t>
            </a:r>
            <a:r>
              <a:rPr lang="pt-PT" dirty="0" smtClean="0"/>
              <a:t> </a:t>
            </a:r>
            <a:r>
              <a:rPr lang="pt-PT" dirty="0" err="1" smtClean="0"/>
              <a:t>of</a:t>
            </a:r>
            <a:r>
              <a:rPr lang="pt-PT" dirty="0" smtClean="0"/>
              <a:t> </a:t>
            </a:r>
            <a:r>
              <a:rPr lang="pt-PT" dirty="0" err="1" smtClean="0"/>
              <a:t>client</a:t>
            </a:r>
            <a:r>
              <a:rPr lang="pt-PT" dirty="0" smtClean="0"/>
              <a:t> </a:t>
            </a:r>
            <a:r>
              <a:rPr lang="pt-PT" dirty="0" err="1" smtClean="0"/>
              <a:t>filenames</a:t>
            </a:r>
            <a:r>
              <a:rPr lang="pt-PT" dirty="0" smtClean="0"/>
              <a:t> to EM </a:t>
            </a:r>
            <a:r>
              <a:rPr lang="pt-PT" dirty="0" err="1" smtClean="0"/>
              <a:t>resources</a:t>
            </a:r>
            <a:r>
              <a:rPr lang="pt-PT" dirty="0" smtClean="0"/>
              <a:t> (FC data </a:t>
            </a:r>
            <a:r>
              <a:rPr lang="pt-PT" dirty="0" err="1" smtClean="0"/>
              <a:t>streams</a:t>
            </a:r>
            <a:r>
              <a:rPr lang="pt-PT" dirty="0" smtClean="0"/>
              <a:t>)</a:t>
            </a:r>
          </a:p>
          <a:p>
            <a:r>
              <a:rPr lang="pt-PT" dirty="0" err="1" smtClean="0"/>
              <a:t>Operations</a:t>
            </a:r>
            <a:r>
              <a:rPr lang="pt-PT" dirty="0" smtClean="0"/>
              <a:t>: Check-out, check-in, </a:t>
            </a:r>
            <a:r>
              <a:rPr lang="pt-PT" dirty="0" err="1" smtClean="0"/>
              <a:t>synchronization</a:t>
            </a:r>
            <a:endParaRPr lang="pt-PT" dirty="0" smtClean="0"/>
          </a:p>
          <a:p>
            <a:r>
              <a:rPr lang="pt-PT" dirty="0" err="1" smtClean="0"/>
              <a:t>Later-on</a:t>
            </a:r>
            <a:r>
              <a:rPr lang="pt-PT" dirty="0" smtClean="0"/>
              <a:t>: </a:t>
            </a:r>
            <a:r>
              <a:rPr lang="pt-PT" dirty="0" err="1" smtClean="0"/>
              <a:t>mapping</a:t>
            </a:r>
            <a:r>
              <a:rPr lang="pt-PT" dirty="0" smtClean="0"/>
              <a:t> </a:t>
            </a:r>
            <a:r>
              <a:rPr lang="pt-PT" dirty="0" err="1" smtClean="0"/>
              <a:t>of</a:t>
            </a:r>
            <a:r>
              <a:rPr lang="pt-PT" dirty="0" smtClean="0"/>
              <a:t> </a:t>
            </a:r>
            <a:r>
              <a:rPr lang="pt-PT" dirty="0" err="1" smtClean="0"/>
              <a:t>directories</a:t>
            </a:r>
            <a:r>
              <a:rPr lang="pt-PT" dirty="0" smtClean="0"/>
              <a:t> to </a:t>
            </a:r>
            <a:r>
              <a:rPr lang="pt-PT" dirty="0" err="1" smtClean="0"/>
              <a:t>collections</a:t>
            </a:r>
            <a:r>
              <a:rPr lang="pt-PT" dirty="0" smtClean="0"/>
              <a:t> </a:t>
            </a:r>
            <a:r>
              <a:rPr lang="pt-PT" dirty="0" err="1" smtClean="0"/>
              <a:t>and</a:t>
            </a:r>
            <a:r>
              <a:rPr lang="pt-PT" dirty="0" smtClean="0"/>
              <a:t> </a:t>
            </a:r>
            <a:r>
              <a:rPr lang="pt-PT" dirty="0" err="1" smtClean="0"/>
              <a:t>dataset</a:t>
            </a:r>
            <a:r>
              <a:rPr lang="pt-PT" dirty="0" smtClean="0"/>
              <a:t> </a:t>
            </a:r>
            <a:r>
              <a:rPr lang="pt-PT" dirty="0" err="1" smtClean="0"/>
              <a:t>synchronization</a:t>
            </a:r>
            <a:endParaRPr lang="pt-PT" dirty="0" smtClean="0"/>
          </a:p>
          <a:p>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58</a:t>
            </a:fld>
            <a:endParaRPr lang="en-US"/>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Forthcoming</a:t>
            </a:r>
            <a:r>
              <a:rPr lang="pt-PT" dirty="0" smtClean="0"/>
              <a:t> </a:t>
            </a:r>
            <a:r>
              <a:rPr lang="pt-PT" dirty="0" err="1" smtClean="0"/>
              <a:t>Developments</a:t>
            </a:r>
            <a:endParaRPr lang="pt-PT" dirty="0"/>
          </a:p>
        </p:txBody>
      </p:sp>
      <p:sp>
        <p:nvSpPr>
          <p:cNvPr id="3" name="Content Placeholder 2"/>
          <p:cNvSpPr>
            <a:spLocks noGrp="1"/>
          </p:cNvSpPr>
          <p:nvPr>
            <p:ph idx="1"/>
          </p:nvPr>
        </p:nvSpPr>
        <p:spPr/>
        <p:txBody>
          <a:bodyPr/>
          <a:lstStyle/>
          <a:p>
            <a:r>
              <a:rPr lang="pt-PT" dirty="0" err="1" smtClean="0"/>
              <a:t>Identifying</a:t>
            </a:r>
            <a:r>
              <a:rPr lang="pt-PT" dirty="0" smtClean="0"/>
              <a:t> ontologies (</a:t>
            </a:r>
            <a:r>
              <a:rPr lang="pt-PT" dirty="0" err="1" smtClean="0"/>
              <a:t>and</a:t>
            </a:r>
            <a:r>
              <a:rPr lang="pt-PT" dirty="0" smtClean="0"/>
              <a:t> </a:t>
            </a:r>
            <a:r>
              <a:rPr lang="pt-PT" dirty="0" err="1" smtClean="0"/>
              <a:t>ontology</a:t>
            </a:r>
            <a:r>
              <a:rPr lang="pt-PT" dirty="0" smtClean="0"/>
              <a:t> </a:t>
            </a:r>
            <a:r>
              <a:rPr lang="pt-PT" dirty="0" err="1" smtClean="0"/>
              <a:t>terms</a:t>
            </a:r>
            <a:r>
              <a:rPr lang="pt-PT" dirty="0" smtClean="0"/>
              <a:t>) to use. </a:t>
            </a:r>
            <a:r>
              <a:rPr lang="pt-PT" dirty="0" err="1" smtClean="0"/>
              <a:t>Linking</a:t>
            </a:r>
            <a:r>
              <a:rPr lang="pt-PT" dirty="0" smtClean="0"/>
              <a:t> to </a:t>
            </a:r>
            <a:r>
              <a:rPr lang="pt-PT" dirty="0" err="1" smtClean="0"/>
              <a:t>ontology</a:t>
            </a:r>
            <a:r>
              <a:rPr lang="pt-PT" dirty="0" smtClean="0"/>
              <a:t> </a:t>
            </a:r>
            <a:r>
              <a:rPr lang="pt-PT" dirty="0" err="1" smtClean="0"/>
              <a:t>definition</a:t>
            </a:r>
            <a:r>
              <a:rPr lang="pt-PT" dirty="0" smtClean="0"/>
              <a:t> </a:t>
            </a:r>
            <a:r>
              <a:rPr lang="pt-PT" dirty="0" err="1" smtClean="0"/>
              <a:t>initiatives</a:t>
            </a:r>
            <a:r>
              <a:rPr lang="pt-PT" dirty="0" smtClean="0"/>
              <a:t>.</a:t>
            </a:r>
          </a:p>
          <a:p>
            <a:r>
              <a:rPr lang="pt-PT" dirty="0" err="1" smtClean="0"/>
              <a:t>Linking</a:t>
            </a:r>
            <a:r>
              <a:rPr lang="pt-PT" dirty="0" smtClean="0"/>
              <a:t> ontologies </a:t>
            </a:r>
            <a:r>
              <a:rPr lang="pt-PT" dirty="0" err="1" smtClean="0"/>
              <a:t>and</a:t>
            </a:r>
            <a:r>
              <a:rPr lang="pt-PT" dirty="0" smtClean="0"/>
              <a:t> </a:t>
            </a:r>
            <a:r>
              <a:rPr lang="pt-PT" dirty="0" err="1" smtClean="0"/>
              <a:t>web</a:t>
            </a:r>
            <a:r>
              <a:rPr lang="pt-PT" dirty="0" smtClean="0"/>
              <a:t> data </a:t>
            </a:r>
            <a:r>
              <a:rPr lang="pt-PT" b="1" dirty="0" err="1" smtClean="0"/>
              <a:t>using</a:t>
            </a:r>
            <a:r>
              <a:rPr lang="pt-PT" b="1" dirty="0" smtClean="0"/>
              <a:t> </a:t>
            </a:r>
            <a:r>
              <a:rPr lang="pt-PT" b="1" dirty="0" err="1" smtClean="0"/>
              <a:t>linked</a:t>
            </a:r>
            <a:r>
              <a:rPr lang="pt-PT" b="1" dirty="0" smtClean="0"/>
              <a:t> data </a:t>
            </a:r>
            <a:r>
              <a:rPr lang="pt-PT" dirty="0" err="1" smtClean="0"/>
              <a:t>conventions</a:t>
            </a:r>
            <a:r>
              <a:rPr lang="pt-PT" dirty="0" smtClean="0"/>
              <a:t> </a:t>
            </a:r>
            <a:r>
              <a:rPr lang="pt-PT" dirty="0" err="1" smtClean="0"/>
              <a:t>and</a:t>
            </a:r>
            <a:r>
              <a:rPr lang="pt-PT" dirty="0" smtClean="0"/>
              <a:t> </a:t>
            </a:r>
            <a:r>
              <a:rPr lang="pt-PT" b="1" dirty="0" err="1" smtClean="0"/>
              <a:t>ontology</a:t>
            </a:r>
            <a:r>
              <a:rPr lang="pt-PT" b="1" dirty="0" smtClean="0"/>
              <a:t> </a:t>
            </a:r>
            <a:r>
              <a:rPr lang="pt-PT" b="1" dirty="0" err="1" smtClean="0"/>
              <a:t>alignment</a:t>
            </a:r>
            <a:r>
              <a:rPr lang="pt-PT" b="1" dirty="0" smtClean="0"/>
              <a:t> </a:t>
            </a:r>
            <a:r>
              <a:rPr lang="pt-PT" dirty="0" err="1" smtClean="0"/>
              <a:t>methods</a:t>
            </a:r>
            <a:r>
              <a:rPr lang="pt-PT" dirty="0" smtClean="0"/>
              <a:t>.</a:t>
            </a:r>
          </a:p>
        </p:txBody>
      </p:sp>
      <p:sp>
        <p:nvSpPr>
          <p:cNvPr id="4" name="Slide Number Placeholder 3"/>
          <p:cNvSpPr>
            <a:spLocks noGrp="1"/>
          </p:cNvSpPr>
          <p:nvPr>
            <p:ph type="sldNum" sz="quarter" idx="12"/>
          </p:nvPr>
        </p:nvSpPr>
        <p:spPr/>
        <p:txBody>
          <a:bodyPr/>
          <a:lstStyle/>
          <a:p>
            <a:fld id="{75A8CA83-5A82-4145-A6AC-33E38FE67D01}" type="slidenum">
              <a:rPr lang="en-US" smtClean="0"/>
              <a:pPr/>
              <a:t>59</a:t>
            </a:fld>
            <a:endParaRPr lang="en-US"/>
          </a:p>
        </p:txBody>
      </p:sp>
      <p:sp>
        <p:nvSpPr>
          <p:cNvPr id="5" name="Footer Placeholder 4"/>
          <p:cNvSpPr>
            <a:spLocks noGrp="1"/>
          </p:cNvSpPr>
          <p:nvPr>
            <p:ph type="ftr" sz="quarter" idx="11"/>
          </p:nvPr>
        </p:nvSpPr>
        <p:spPr/>
        <p:txBody>
          <a:bodyPr/>
          <a:lstStyle/>
          <a:p>
            <a:r>
              <a:rPr lang="en-US" smtClean="0"/>
              <a:t>28 Mar 2012 - 3rd Epiwork Review, Brussels</a:t>
            </a:r>
            <a:endParaRPr lang="en-US"/>
          </a:p>
        </p:txBody>
      </p:sp>
      <p:sp>
        <p:nvSpPr>
          <p:cNvPr id="6" name="Rounded Rectangle 5"/>
          <p:cNvSpPr/>
          <p:nvPr/>
        </p:nvSpPr>
        <p:spPr bwMode="auto">
          <a:xfrm rot="20048431">
            <a:off x="5898981" y="4654967"/>
            <a:ext cx="3376093"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Unchanged</a:t>
            </a:r>
            <a:r>
              <a:rPr kumimoji="0" lang="pt-PT" sz="3200" b="1" i="0" u="none" strike="noStrike" cap="none" normalizeH="0" baseline="0" dirty="0" smtClean="0">
                <a:ln>
                  <a:noFill/>
                </a:ln>
                <a:solidFill>
                  <a:srgbClr val="FF0000"/>
                </a:solidFill>
                <a:effectLst/>
                <a:latin typeface="Arial"/>
                <a:cs typeface="Arial"/>
              </a:rPr>
              <a:t> !</a:t>
            </a:r>
            <a:endParaRPr kumimoji="0" lang="pt-PT" sz="3200" b="1" i="0" u="none" strike="noStrike" cap="none" normalizeH="0" baseline="0" dirty="0">
              <a:ln>
                <a:noFill/>
              </a:ln>
              <a:solidFill>
                <a:srgbClr val="FF0000"/>
              </a:solidFill>
              <a:effectLst/>
              <a:latin typeface="Arial"/>
              <a:cs typeface="Arial"/>
            </a:endParaRPr>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Scheduled</a:t>
            </a:r>
            <a:r>
              <a:rPr lang="pt-PT" dirty="0" smtClean="0"/>
              <a:t> </a:t>
            </a:r>
            <a:r>
              <a:rPr lang="pt-PT" dirty="0" err="1" smtClean="0"/>
              <a:t>Deliverables</a:t>
            </a:r>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pt-BR" dirty="0"/>
          </a:p>
        </p:txBody>
      </p:sp>
      <p:sp>
        <p:nvSpPr>
          <p:cNvPr id="8" name="Slide Number Placeholder 7"/>
          <p:cNvSpPr>
            <a:spLocks noGrp="1"/>
          </p:cNvSpPr>
          <p:nvPr>
            <p:ph type="sldNum" sz="quarter" idx="12"/>
          </p:nvPr>
        </p:nvSpPr>
        <p:spPr/>
        <p:txBody>
          <a:bodyPr/>
          <a:lstStyle/>
          <a:p>
            <a:fld id="{8835E71E-AB71-EB45-8FBF-448D8298FAAD}" type="slidenum">
              <a:rPr lang="en-US" smtClean="0"/>
              <a:pPr/>
              <a:t>6</a:t>
            </a:fld>
            <a:endParaRPr lang="en-US"/>
          </a:p>
        </p:txBody>
      </p:sp>
      <p:grpSp>
        <p:nvGrpSpPr>
          <p:cNvPr id="2" name="Group 11"/>
          <p:cNvGrpSpPr/>
          <p:nvPr/>
        </p:nvGrpSpPr>
        <p:grpSpPr>
          <a:xfrm>
            <a:off x="825500" y="2057400"/>
            <a:ext cx="8255000" cy="2819400"/>
            <a:chOff x="228600" y="3581401"/>
            <a:chExt cx="8610600" cy="2378709"/>
          </a:xfrm>
        </p:grpSpPr>
        <p:pic>
          <p:nvPicPr>
            <p:cNvPr id="10" name="Picture 9"/>
            <p:cNvPicPr>
              <a:picLocks noChangeAspect="1"/>
            </p:cNvPicPr>
            <p:nvPr/>
          </p:nvPicPr>
          <p:blipFill>
            <a:blip r:embed="rId3"/>
            <a:stretch>
              <a:fillRect/>
            </a:stretch>
          </p:blipFill>
          <p:spPr>
            <a:xfrm>
              <a:off x="228600" y="4095701"/>
              <a:ext cx="8604250" cy="1864409"/>
            </a:xfrm>
            <a:prstGeom prst="rect">
              <a:avLst/>
            </a:prstGeom>
          </p:spPr>
        </p:pic>
        <p:pic>
          <p:nvPicPr>
            <p:cNvPr id="11" name="Picture 10"/>
            <p:cNvPicPr>
              <a:picLocks noChangeAspect="1"/>
            </p:cNvPicPr>
            <p:nvPr/>
          </p:nvPicPr>
          <p:blipFill>
            <a:blip r:embed="rId4"/>
            <a:stretch>
              <a:fillRect/>
            </a:stretch>
          </p:blipFill>
          <p:spPr>
            <a:xfrm>
              <a:off x="228600" y="3581401"/>
              <a:ext cx="8610600" cy="492831"/>
            </a:xfrm>
            <a:prstGeom prst="rect">
              <a:avLst/>
            </a:prstGeom>
          </p:spPr>
        </p:pic>
      </p:grpSp>
      <p:cxnSp>
        <p:nvCxnSpPr>
          <p:cNvPr id="13" name="Straight Connector 12"/>
          <p:cNvCxnSpPr/>
          <p:nvPr/>
        </p:nvCxnSpPr>
        <p:spPr bwMode="auto">
          <a:xfrm rot="5400000">
            <a:off x="5866606" y="3809206"/>
            <a:ext cx="3657600" cy="1588"/>
          </a:xfrm>
          <a:prstGeom prst="line">
            <a:avLst/>
          </a:prstGeom>
          <a:noFill/>
          <a:ln w="38100" cap="flat" cmpd="sng" algn="ctr">
            <a:solidFill>
              <a:schemeClr val="accent2">
                <a:lumMod val="75000"/>
              </a:schemeClr>
            </a:solidFill>
            <a:prstDash val="lgDashDotDot"/>
            <a:round/>
            <a:headEnd type="none" w="sm" len="sm"/>
            <a:tailEnd type="none" w="sm" len="sm"/>
          </a:ln>
          <a:effectLst/>
        </p:spPr>
      </p:cxnSp>
      <p:sp>
        <p:nvSpPr>
          <p:cNvPr id="14" name="Rectangle 13"/>
          <p:cNvSpPr/>
          <p:nvPr/>
        </p:nvSpPr>
        <p:spPr bwMode="auto">
          <a:xfrm>
            <a:off x="6105128" y="5517232"/>
            <a:ext cx="2819400" cy="533400"/>
          </a:xfrm>
          <a:prstGeom prst="rect">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pt-PT" sz="3200" dirty="0" smtClean="0">
                <a:solidFill>
                  <a:schemeClr val="accent3"/>
                </a:solidFill>
                <a:latin typeface="Tahoma Bold"/>
              </a:rPr>
              <a:t>28</a:t>
            </a:r>
            <a:r>
              <a:rPr kumimoji="0" lang="pt-PT" sz="3200" b="0" i="0" u="none" strike="noStrike" cap="none" normalizeH="0" baseline="0" dirty="0" smtClean="0">
                <a:ln>
                  <a:noFill/>
                </a:ln>
                <a:solidFill>
                  <a:schemeClr val="accent3"/>
                </a:solidFill>
                <a:effectLst/>
                <a:latin typeface="Tahoma Bold"/>
              </a:rPr>
              <a:t> Mar </a:t>
            </a:r>
            <a:r>
              <a:rPr kumimoji="0" lang="pt-PT" sz="3200" b="0" i="0" u="none" strike="noStrike" cap="none" normalizeH="0" dirty="0" smtClean="0">
                <a:ln>
                  <a:noFill/>
                </a:ln>
                <a:solidFill>
                  <a:schemeClr val="accent3"/>
                </a:solidFill>
                <a:effectLst/>
                <a:latin typeface="Tahoma Bold"/>
              </a:rPr>
              <a:t>2012</a:t>
            </a:r>
            <a:endParaRPr kumimoji="0" lang="pt-PT" sz="3200" b="0" i="0" u="none" strike="noStrike" cap="none" normalizeH="0" baseline="0" dirty="0">
              <a:ln>
                <a:noFill/>
              </a:ln>
              <a:solidFill>
                <a:schemeClr val="accent3"/>
              </a:solidFill>
              <a:effectLst/>
              <a:latin typeface="Tahoma Bo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smtClean="0"/>
              <a:t>WP3 - Wrap up discussion and timelines before the project review meeting</a:t>
            </a:r>
            <a:r>
              <a:rPr lang="en-US" dirty="0" smtClean="0"/>
              <a:t> </a:t>
            </a:r>
            <a:endParaRPr lang="pt-PT" dirty="0"/>
          </a:p>
        </p:txBody>
      </p:sp>
      <p:sp>
        <p:nvSpPr>
          <p:cNvPr id="7" name="Subtitle 6"/>
          <p:cNvSpPr>
            <a:spLocks noGrp="1"/>
          </p:cNvSpPr>
          <p:nvPr>
            <p:ph type="subTitle" idx="1"/>
          </p:nvPr>
        </p:nvSpPr>
        <p:spPr/>
        <p:txBody>
          <a:bodyPr/>
          <a:lstStyle/>
          <a:p>
            <a:r>
              <a:rPr lang="pt-PT" dirty="0" smtClean="0"/>
              <a:t>3rdEpiwork Meeting</a:t>
            </a:r>
          </a:p>
          <a:p>
            <a:r>
              <a:rPr lang="pt-PT" dirty="0" err="1" smtClean="0"/>
              <a:t>Pre</a:t>
            </a:r>
            <a:r>
              <a:rPr lang="pt-PT" dirty="0" smtClean="0"/>
              <a:t> Saint </a:t>
            </a:r>
            <a:r>
              <a:rPr lang="pt-PT" dirty="0" err="1" smtClean="0"/>
              <a:t>Didier</a:t>
            </a:r>
            <a:r>
              <a:rPr lang="pt-PT" dirty="0" smtClean="0"/>
              <a:t> Jan 17th 2012 </a:t>
            </a:r>
            <a:endParaRPr lang="pt-PT" dirty="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Strengths</a:t>
            </a:r>
            <a:endParaRPr lang="pt-PT" dirty="0"/>
          </a:p>
        </p:txBody>
      </p:sp>
      <p:sp>
        <p:nvSpPr>
          <p:cNvPr id="9" name="Content Placeholder 8"/>
          <p:cNvSpPr>
            <a:spLocks noGrp="1"/>
          </p:cNvSpPr>
          <p:nvPr>
            <p:ph sz="half" idx="2"/>
          </p:nvPr>
        </p:nvSpPr>
        <p:spPr/>
        <p:txBody>
          <a:bodyPr/>
          <a:lstStyle/>
          <a:p>
            <a:r>
              <a:rPr lang="pt-PT" dirty="0" err="1" smtClean="0"/>
              <a:t>Epiwork-driven</a:t>
            </a:r>
            <a:r>
              <a:rPr lang="pt-PT" dirty="0" smtClean="0"/>
              <a:t> EM</a:t>
            </a:r>
          </a:p>
          <a:p>
            <a:r>
              <a:rPr lang="pt-PT" dirty="0" err="1" smtClean="0"/>
              <a:t>Standards-based</a:t>
            </a:r>
            <a:endParaRPr lang="pt-PT" dirty="0" smtClean="0"/>
          </a:p>
          <a:p>
            <a:r>
              <a:rPr lang="pt-PT" dirty="0" err="1" smtClean="0"/>
              <a:t>Open</a:t>
            </a:r>
            <a:r>
              <a:rPr lang="pt-PT" dirty="0" smtClean="0"/>
              <a:t> </a:t>
            </a:r>
            <a:r>
              <a:rPr lang="pt-PT" dirty="0" err="1" smtClean="0"/>
              <a:t>Source</a:t>
            </a:r>
            <a:r>
              <a:rPr lang="pt-PT" dirty="0" smtClean="0"/>
              <a:t> modules</a:t>
            </a:r>
          </a:p>
          <a:p>
            <a:r>
              <a:rPr lang="pt-PT" dirty="0" err="1" smtClean="0"/>
              <a:t>Supported</a:t>
            </a:r>
            <a:r>
              <a:rPr lang="pt-PT" dirty="0" smtClean="0"/>
              <a:t> (</a:t>
            </a:r>
            <a:r>
              <a:rPr lang="pt-PT" dirty="0" err="1" smtClean="0"/>
              <a:t>until</a:t>
            </a:r>
            <a:r>
              <a:rPr lang="pt-PT" dirty="0" smtClean="0"/>
              <a:t> 2013?)</a:t>
            </a:r>
          </a:p>
        </p:txBody>
      </p:sp>
      <p:sp>
        <p:nvSpPr>
          <p:cNvPr id="10" name="Text Placeholder 9"/>
          <p:cNvSpPr>
            <a:spLocks noGrp="1"/>
          </p:cNvSpPr>
          <p:nvPr>
            <p:ph type="body" sz="quarter" idx="3"/>
          </p:nvPr>
        </p:nvSpPr>
        <p:spPr/>
        <p:txBody>
          <a:bodyPr/>
          <a:lstStyle/>
          <a:p>
            <a:r>
              <a:rPr lang="pt-PT" dirty="0" err="1" smtClean="0"/>
              <a:t>Weaknesses</a:t>
            </a:r>
            <a:endParaRPr lang="pt-PT" dirty="0"/>
          </a:p>
        </p:txBody>
      </p:sp>
      <p:sp>
        <p:nvSpPr>
          <p:cNvPr id="11" name="Content Placeholder 10"/>
          <p:cNvSpPr>
            <a:spLocks noGrp="1"/>
          </p:cNvSpPr>
          <p:nvPr>
            <p:ph sz="quarter" idx="4"/>
          </p:nvPr>
        </p:nvSpPr>
        <p:spPr/>
        <p:txBody>
          <a:bodyPr/>
          <a:lstStyle/>
          <a:p>
            <a:r>
              <a:rPr lang="pt-PT" b="1" dirty="0" err="1" smtClean="0"/>
              <a:t>Unpopulated</a:t>
            </a:r>
            <a:r>
              <a:rPr lang="pt-PT" b="1" dirty="0" smtClean="0"/>
              <a:t> EM</a:t>
            </a:r>
          </a:p>
          <a:p>
            <a:r>
              <a:rPr lang="pt-PT" dirty="0" err="1" smtClean="0"/>
              <a:t>Looking</a:t>
            </a:r>
            <a:r>
              <a:rPr lang="pt-PT" dirty="0" smtClean="0"/>
              <a:t> for </a:t>
            </a:r>
            <a:r>
              <a:rPr lang="pt-PT" dirty="0" err="1" smtClean="0"/>
              <a:t>the</a:t>
            </a:r>
            <a:r>
              <a:rPr lang="pt-PT" dirty="0" smtClean="0"/>
              <a:t> </a:t>
            </a:r>
            <a:r>
              <a:rPr lang="pt-PT" dirty="0" err="1" smtClean="0"/>
              <a:t>right</a:t>
            </a:r>
            <a:r>
              <a:rPr lang="pt-PT" dirty="0" smtClean="0"/>
              <a:t> policies</a:t>
            </a:r>
          </a:p>
          <a:p>
            <a:r>
              <a:rPr lang="pt-PT" dirty="0" err="1" smtClean="0"/>
              <a:t>What</a:t>
            </a:r>
            <a:r>
              <a:rPr lang="pt-PT" dirty="0" smtClean="0"/>
              <a:t> are </a:t>
            </a:r>
            <a:r>
              <a:rPr lang="pt-PT" dirty="0" err="1" smtClean="0"/>
              <a:t>the</a:t>
            </a:r>
            <a:r>
              <a:rPr lang="pt-PT" dirty="0" smtClean="0"/>
              <a:t> incentives?</a:t>
            </a:r>
          </a:p>
          <a:p>
            <a:r>
              <a:rPr lang="pt-PT" strike="sngStrike" dirty="0" smtClean="0"/>
              <a:t>Interfaces to WP4 </a:t>
            </a:r>
            <a:r>
              <a:rPr lang="pt-PT" strike="sngStrike" dirty="0" err="1" smtClean="0"/>
              <a:t>and</a:t>
            </a:r>
            <a:r>
              <a:rPr lang="pt-PT" strike="sngStrike" dirty="0" smtClean="0"/>
              <a:t> WP5?</a:t>
            </a:r>
          </a:p>
          <a:p>
            <a:pPr>
              <a:buNone/>
            </a:pPr>
            <a:endParaRPr lang="pt-PT" dirty="0" smtClean="0"/>
          </a:p>
          <a:p>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pt-BR" dirty="0"/>
          </a:p>
        </p:txBody>
      </p:sp>
      <p:sp>
        <p:nvSpPr>
          <p:cNvPr id="5" name="Slide Number Placeholder 4"/>
          <p:cNvSpPr>
            <a:spLocks noGrp="1"/>
          </p:cNvSpPr>
          <p:nvPr>
            <p:ph type="sldNum" sz="quarter" idx="12"/>
          </p:nvPr>
        </p:nvSpPr>
        <p:spPr/>
        <p:txBody>
          <a:bodyPr/>
          <a:lstStyle/>
          <a:p>
            <a:fld id="{3C86464C-A287-8948-B766-CCF42A75DB07}" type="slidenum">
              <a:rPr lang="en-US" smtClean="0"/>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Opportunities</a:t>
            </a:r>
            <a:endParaRPr lang="pt-PT" dirty="0"/>
          </a:p>
        </p:txBody>
      </p:sp>
      <p:sp>
        <p:nvSpPr>
          <p:cNvPr id="9" name="Content Placeholder 8"/>
          <p:cNvSpPr>
            <a:spLocks noGrp="1"/>
          </p:cNvSpPr>
          <p:nvPr>
            <p:ph sz="half" idx="2"/>
          </p:nvPr>
        </p:nvSpPr>
        <p:spPr/>
        <p:txBody>
          <a:bodyPr/>
          <a:lstStyle/>
          <a:p>
            <a:r>
              <a:rPr lang="pt-PT" dirty="0" err="1" smtClean="0"/>
              <a:t>Epiwork</a:t>
            </a:r>
            <a:r>
              <a:rPr lang="pt-PT" dirty="0" smtClean="0"/>
              <a:t> </a:t>
            </a:r>
            <a:r>
              <a:rPr lang="pt-PT" dirty="0" err="1" smtClean="0"/>
              <a:t>testbed</a:t>
            </a:r>
            <a:endParaRPr lang="pt-PT" dirty="0" smtClean="0"/>
          </a:p>
          <a:p>
            <a:r>
              <a:rPr lang="pt-PT" dirty="0" err="1" smtClean="0"/>
              <a:t>Creation</a:t>
            </a:r>
            <a:r>
              <a:rPr lang="pt-PT" dirty="0" smtClean="0"/>
              <a:t> </a:t>
            </a:r>
            <a:r>
              <a:rPr lang="pt-PT" dirty="0" err="1" smtClean="0"/>
              <a:t>of</a:t>
            </a:r>
            <a:r>
              <a:rPr lang="pt-PT" dirty="0" smtClean="0"/>
              <a:t> a </a:t>
            </a:r>
            <a:r>
              <a:rPr lang="pt-PT" dirty="0" err="1" smtClean="0"/>
              <a:t>baseline</a:t>
            </a:r>
            <a:r>
              <a:rPr lang="pt-PT" dirty="0" smtClean="0"/>
              <a:t> for </a:t>
            </a:r>
            <a:r>
              <a:rPr lang="pt-PT" dirty="0" err="1" smtClean="0"/>
              <a:t>epidemic</a:t>
            </a:r>
            <a:r>
              <a:rPr lang="pt-PT" dirty="0" smtClean="0"/>
              <a:t> </a:t>
            </a:r>
            <a:r>
              <a:rPr lang="pt-PT" dirty="0" err="1" smtClean="0"/>
              <a:t>modeling</a:t>
            </a:r>
            <a:endParaRPr lang="pt-PT" dirty="0" smtClean="0"/>
          </a:p>
          <a:p>
            <a:r>
              <a:rPr lang="pt-PT" dirty="0" err="1" smtClean="0"/>
              <a:t>Showcase</a:t>
            </a:r>
            <a:r>
              <a:rPr lang="pt-PT" dirty="0" smtClean="0"/>
              <a:t> for </a:t>
            </a:r>
            <a:r>
              <a:rPr lang="pt-PT" dirty="0" err="1" smtClean="0"/>
              <a:t>partners</a:t>
            </a:r>
            <a:r>
              <a:rPr lang="pt-PT" dirty="0" smtClean="0"/>
              <a:t>’ outputs</a:t>
            </a:r>
            <a:endParaRPr lang="pt-PT" dirty="0"/>
          </a:p>
        </p:txBody>
      </p:sp>
      <p:sp>
        <p:nvSpPr>
          <p:cNvPr id="10" name="Text Placeholder 9"/>
          <p:cNvSpPr>
            <a:spLocks noGrp="1"/>
          </p:cNvSpPr>
          <p:nvPr>
            <p:ph type="body" sz="quarter" idx="3"/>
          </p:nvPr>
        </p:nvSpPr>
        <p:spPr/>
        <p:txBody>
          <a:bodyPr/>
          <a:lstStyle/>
          <a:p>
            <a:r>
              <a:rPr lang="pt-PT" dirty="0" err="1" smtClean="0"/>
              <a:t>Threats</a:t>
            </a:r>
            <a:endParaRPr lang="pt-PT" dirty="0"/>
          </a:p>
        </p:txBody>
      </p:sp>
      <p:sp>
        <p:nvSpPr>
          <p:cNvPr id="11" name="Content Placeholder 10"/>
          <p:cNvSpPr>
            <a:spLocks noGrp="1"/>
          </p:cNvSpPr>
          <p:nvPr>
            <p:ph sz="quarter" idx="4"/>
          </p:nvPr>
        </p:nvSpPr>
        <p:spPr/>
        <p:txBody>
          <a:bodyPr/>
          <a:lstStyle/>
          <a:p>
            <a:r>
              <a:rPr lang="pt-PT" strike="sngStrike" dirty="0" err="1" smtClean="0"/>
              <a:t>Consortium</a:t>
            </a:r>
            <a:r>
              <a:rPr lang="pt-PT" strike="sngStrike" dirty="0" smtClean="0"/>
              <a:t> </a:t>
            </a:r>
            <a:r>
              <a:rPr lang="pt-PT" strike="sngStrike" dirty="0" err="1" smtClean="0"/>
              <a:t>enters</a:t>
            </a:r>
            <a:r>
              <a:rPr lang="pt-PT" strike="sngStrike" dirty="0" smtClean="0"/>
              <a:t> “</a:t>
            </a:r>
            <a:r>
              <a:rPr lang="pt-PT" strike="sngStrike" dirty="0" err="1" smtClean="0"/>
              <a:t>everyone</a:t>
            </a:r>
            <a:r>
              <a:rPr lang="pt-PT" strike="sngStrike" dirty="0" smtClean="0"/>
              <a:t> for </a:t>
            </a:r>
            <a:r>
              <a:rPr lang="pt-PT" strike="sngStrike" dirty="0" err="1" smtClean="0"/>
              <a:t>himself</a:t>
            </a:r>
            <a:r>
              <a:rPr lang="pt-PT" strike="sngStrike" dirty="0" smtClean="0"/>
              <a:t>” </a:t>
            </a:r>
            <a:r>
              <a:rPr lang="pt-PT" strike="sngStrike" dirty="0" err="1" smtClean="0"/>
              <a:t>mode</a:t>
            </a:r>
            <a:r>
              <a:rPr lang="pt-PT" strike="sngStrike" dirty="0" smtClean="0"/>
              <a:t>.</a:t>
            </a:r>
          </a:p>
          <a:p>
            <a:r>
              <a:rPr lang="pt-PT" strike="sngStrike" dirty="0" smtClean="0"/>
              <a:t>“</a:t>
            </a:r>
            <a:r>
              <a:rPr lang="pt-PT" strike="sngStrike" dirty="0" err="1" smtClean="0"/>
              <a:t>Somebody</a:t>
            </a:r>
            <a:r>
              <a:rPr lang="pt-PT" strike="sngStrike" dirty="0" smtClean="0"/>
              <a:t> </a:t>
            </a:r>
            <a:r>
              <a:rPr lang="pt-PT" strike="sngStrike" dirty="0" err="1" smtClean="0"/>
              <a:t>will</a:t>
            </a:r>
            <a:r>
              <a:rPr lang="pt-PT" strike="sngStrike" dirty="0" smtClean="0"/>
              <a:t> </a:t>
            </a:r>
            <a:r>
              <a:rPr lang="pt-PT" strike="sngStrike" dirty="0" err="1" smtClean="0"/>
              <a:t>take</a:t>
            </a:r>
            <a:r>
              <a:rPr lang="pt-PT" strike="sngStrike" dirty="0" smtClean="0"/>
              <a:t> </a:t>
            </a:r>
            <a:r>
              <a:rPr lang="pt-PT" strike="sngStrike" dirty="0" err="1" smtClean="0"/>
              <a:t>care</a:t>
            </a:r>
            <a:r>
              <a:rPr lang="pt-PT" strike="sngStrike" dirty="0" smtClean="0"/>
              <a:t> </a:t>
            </a:r>
            <a:r>
              <a:rPr lang="pt-PT" strike="sngStrike" dirty="0" err="1" smtClean="0"/>
              <a:t>of</a:t>
            </a:r>
            <a:r>
              <a:rPr lang="pt-PT" strike="sngStrike" dirty="0" smtClean="0"/>
              <a:t> </a:t>
            </a:r>
            <a:r>
              <a:rPr lang="pt-PT" strike="sngStrike" dirty="0" err="1" smtClean="0"/>
              <a:t>that</a:t>
            </a:r>
            <a:r>
              <a:rPr lang="pt-PT" strike="sngStrike" dirty="0" smtClean="0"/>
              <a:t>” </a:t>
            </a:r>
            <a:r>
              <a:rPr lang="pt-PT" strike="sngStrike" dirty="0" err="1" smtClean="0"/>
              <a:t>attitude</a:t>
            </a:r>
            <a:endParaRPr lang="pt-PT" strike="sngStrike" dirty="0" smtClean="0"/>
          </a:p>
          <a:p>
            <a:r>
              <a:rPr lang="pt-PT" dirty="0" smtClean="0"/>
              <a:t>EM </a:t>
            </a:r>
            <a:r>
              <a:rPr lang="pt-PT" dirty="0" err="1" smtClean="0"/>
              <a:t>perceived</a:t>
            </a:r>
            <a:r>
              <a:rPr lang="pt-PT" dirty="0" smtClean="0"/>
              <a:t> as a </a:t>
            </a:r>
            <a:r>
              <a:rPr lang="pt-PT" dirty="0" err="1" smtClean="0"/>
              <a:t>very</a:t>
            </a:r>
            <a:r>
              <a:rPr lang="pt-PT" dirty="0" smtClean="0"/>
              <a:t> </a:t>
            </a:r>
            <a:r>
              <a:rPr lang="pt-PT" dirty="0" err="1" smtClean="0"/>
              <a:t>expensive</a:t>
            </a:r>
            <a:r>
              <a:rPr lang="pt-PT" dirty="0" smtClean="0"/>
              <a:t>, </a:t>
            </a:r>
            <a:r>
              <a:rPr lang="pt-PT" dirty="0" err="1" smtClean="0"/>
              <a:t>complex</a:t>
            </a:r>
            <a:r>
              <a:rPr lang="pt-PT" dirty="0" smtClean="0"/>
              <a:t> </a:t>
            </a:r>
            <a:r>
              <a:rPr lang="pt-PT" dirty="0" err="1" smtClean="0"/>
              <a:t>and</a:t>
            </a:r>
            <a:r>
              <a:rPr lang="pt-PT" dirty="0" smtClean="0"/>
              <a:t> </a:t>
            </a:r>
            <a:r>
              <a:rPr lang="pt-PT" dirty="0" err="1" smtClean="0"/>
              <a:t>useless</a:t>
            </a:r>
            <a:r>
              <a:rPr lang="pt-PT" dirty="0" smtClean="0"/>
              <a:t> cache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ToDo</a:t>
            </a:r>
            <a:r>
              <a:rPr lang="pt-PT" dirty="0" smtClean="0"/>
              <a:t> </a:t>
            </a:r>
            <a:r>
              <a:rPr lang="pt-PT" dirty="0" err="1" smtClean="0"/>
              <a:t>until</a:t>
            </a:r>
            <a:r>
              <a:rPr lang="pt-PT" dirty="0" smtClean="0"/>
              <a:t> Mar 2012</a:t>
            </a:r>
            <a:endParaRPr lang="pt-PT" dirty="0"/>
          </a:p>
        </p:txBody>
      </p:sp>
      <p:sp>
        <p:nvSpPr>
          <p:cNvPr id="10" name="Content Placeholder 9"/>
          <p:cNvSpPr>
            <a:spLocks noGrp="1"/>
          </p:cNvSpPr>
          <p:nvPr>
            <p:ph idx="1"/>
          </p:nvPr>
        </p:nvSpPr>
        <p:spPr/>
        <p:txBody>
          <a:bodyPr/>
          <a:lstStyle/>
          <a:p>
            <a:r>
              <a:rPr lang="pt-PT" dirty="0" smtClean="0"/>
              <a:t>Demo </a:t>
            </a:r>
            <a:r>
              <a:rPr lang="pt-PT" dirty="0" err="1" smtClean="0"/>
              <a:t>integration</a:t>
            </a:r>
            <a:r>
              <a:rPr lang="pt-PT" dirty="0" smtClean="0"/>
              <a:t> </a:t>
            </a:r>
            <a:r>
              <a:rPr lang="pt-PT" dirty="0" err="1" smtClean="0"/>
              <a:t>with</a:t>
            </a:r>
            <a:r>
              <a:rPr lang="pt-PT" dirty="0" smtClean="0"/>
              <a:t> </a:t>
            </a:r>
            <a:r>
              <a:rPr lang="pt-PT" dirty="0" err="1" smtClean="0"/>
              <a:t>GleamViz</a:t>
            </a:r>
            <a:endParaRPr lang="pt-PT" dirty="0" smtClean="0"/>
          </a:p>
          <a:p>
            <a:r>
              <a:rPr lang="pt-PT" dirty="0" err="1" smtClean="0"/>
              <a:t>Expose</a:t>
            </a:r>
            <a:r>
              <a:rPr lang="pt-PT" dirty="0" smtClean="0"/>
              <a:t> more EM </a:t>
            </a:r>
            <a:r>
              <a:rPr lang="pt-PT" dirty="0" err="1" smtClean="0"/>
              <a:t>functions</a:t>
            </a:r>
            <a:r>
              <a:rPr lang="pt-PT" dirty="0" smtClean="0"/>
              <a:t> </a:t>
            </a:r>
            <a:r>
              <a:rPr lang="pt-PT" dirty="0" err="1" smtClean="0"/>
              <a:t>in</a:t>
            </a:r>
            <a:r>
              <a:rPr lang="pt-PT" dirty="0" smtClean="0"/>
              <a:t> </a:t>
            </a:r>
            <a:r>
              <a:rPr lang="pt-PT" dirty="0" err="1" smtClean="0"/>
              <a:t>the</a:t>
            </a:r>
            <a:r>
              <a:rPr lang="pt-PT" dirty="0" smtClean="0"/>
              <a:t> </a:t>
            </a:r>
            <a:r>
              <a:rPr lang="pt-PT" dirty="0" err="1" smtClean="0"/>
              <a:t>front-end</a:t>
            </a:r>
            <a:endParaRPr lang="pt-PT" dirty="0" smtClean="0"/>
          </a:p>
          <a:p>
            <a:pPr>
              <a:buNone/>
            </a:pPr>
            <a:endParaRPr lang="pt-PT" dirty="0" smtClean="0"/>
          </a:p>
          <a:p>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63</a:t>
            </a:fld>
            <a:endParaRPr lang="en-US"/>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sz="4000" dirty="0" smtClean="0"/>
              <a:t>(</a:t>
            </a:r>
            <a:r>
              <a:rPr lang="pt-PT" sz="4000" dirty="0" err="1" smtClean="0"/>
              <a:t>Brussels</a:t>
            </a:r>
            <a:r>
              <a:rPr lang="pt-PT" sz="4000" dirty="0" smtClean="0"/>
              <a:t>, Mar 2010)</a:t>
            </a:r>
            <a:endParaRPr lang="pt-PT" dirty="0"/>
          </a:p>
        </p:txBody>
      </p:sp>
      <p:sp>
        <p:nvSpPr>
          <p:cNvPr id="12" name="Content Placeholder 11"/>
          <p:cNvSpPr>
            <a:spLocks noGrp="1"/>
          </p:cNvSpPr>
          <p:nvPr>
            <p:ph idx="1"/>
          </p:nvPr>
        </p:nvSpPr>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smtClean="0"/>
              <a:t>Access </a:t>
            </a:r>
            <a:r>
              <a:rPr lang="pt-PT" dirty="0" err="1" smtClean="0"/>
              <a:t>control</a:t>
            </a:r>
            <a:r>
              <a:rPr lang="pt-PT" dirty="0" smtClean="0"/>
              <a:t> policies</a:t>
            </a:r>
          </a:p>
          <a:p>
            <a:pPr>
              <a:buFont typeface="+mj-lt"/>
              <a:buAutoNum type="arabicPeriod"/>
            </a:pPr>
            <a:r>
              <a:rPr lang="pt-PT" dirty="0" err="1" smtClean="0"/>
              <a:t>Dataset</a:t>
            </a:r>
            <a:r>
              <a:rPr lang="pt-PT" dirty="0" smtClean="0"/>
              <a:t> </a:t>
            </a:r>
            <a:r>
              <a:rPr lang="pt-PT" dirty="0" err="1" smtClean="0"/>
              <a:t>selection</a:t>
            </a:r>
            <a:r>
              <a:rPr lang="pt-PT" dirty="0" smtClean="0"/>
              <a:t> </a:t>
            </a:r>
            <a:r>
              <a:rPr lang="pt-PT" dirty="0" err="1" smtClean="0"/>
              <a:t>generation</a:t>
            </a:r>
            <a:endParaRPr lang="pt-PT" dirty="0" smtClean="0"/>
          </a:p>
          <a:p>
            <a:pPr>
              <a:buFont typeface="+mj-lt"/>
              <a:buAutoNum type="arabicPeriod"/>
            </a:pP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64</a:t>
            </a:fld>
            <a:endParaRPr 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sz="4000" dirty="0" smtClean="0"/>
              <a:t>(</a:t>
            </a:r>
            <a:r>
              <a:rPr lang="pt-PT" sz="4000" dirty="0" err="1" smtClean="0"/>
              <a:t>Torino</a:t>
            </a:r>
            <a:r>
              <a:rPr lang="pt-PT" sz="4000" dirty="0" smtClean="0"/>
              <a:t>, </a:t>
            </a:r>
            <a:r>
              <a:rPr lang="pt-PT" sz="4000" dirty="0" err="1" smtClean="0"/>
              <a:t>Dec</a:t>
            </a:r>
            <a:r>
              <a:rPr lang="pt-PT" sz="4000" dirty="0" smtClean="0"/>
              <a:t> 2010)</a:t>
            </a:r>
            <a:endParaRPr lang="pt-PT" dirty="0"/>
          </a:p>
        </p:txBody>
      </p:sp>
      <p:sp>
        <p:nvSpPr>
          <p:cNvPr id="12" name="Content Placeholder 11"/>
          <p:cNvSpPr>
            <a:spLocks noGrp="1"/>
          </p:cNvSpPr>
          <p:nvPr>
            <p:ph idx="1"/>
          </p:nvPr>
        </p:nvSpPr>
        <p:spPr>
          <a:xfrm>
            <a:off x="762000" y="1752600"/>
            <a:ext cx="8420100" cy="4114800"/>
          </a:xfrm>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New</a:t>
            </a:r>
            <a:r>
              <a:rPr lang="pt-PT" dirty="0" smtClean="0"/>
              <a:t> </a:t>
            </a:r>
            <a:r>
              <a:rPr lang="pt-PT" dirty="0" err="1" smtClean="0"/>
              <a:t>Front-end</a:t>
            </a:r>
            <a:r>
              <a:rPr lang="pt-PT" dirty="0" smtClean="0"/>
              <a:t> </a:t>
            </a:r>
            <a:r>
              <a:rPr lang="pt-PT" dirty="0" err="1" smtClean="0"/>
              <a:t>and</a:t>
            </a:r>
            <a:r>
              <a:rPr lang="pt-PT" dirty="0" smtClean="0"/>
              <a:t> </a:t>
            </a:r>
            <a:r>
              <a:rPr lang="pt-PT" dirty="0" err="1" smtClean="0"/>
              <a:t>updated</a:t>
            </a:r>
            <a:r>
              <a:rPr lang="pt-PT" dirty="0" smtClean="0"/>
              <a:t> </a:t>
            </a:r>
            <a:r>
              <a:rPr lang="pt-PT" dirty="0" err="1" smtClean="0"/>
              <a:t>components</a:t>
            </a:r>
            <a:r>
              <a:rPr lang="pt-PT" dirty="0" smtClean="0"/>
              <a:t> (prepare </a:t>
            </a:r>
            <a:r>
              <a:rPr lang="pt-PT" dirty="0" err="1" smtClean="0"/>
              <a:t>market</a:t>
            </a:r>
            <a:r>
              <a:rPr lang="pt-PT" dirty="0" smtClean="0"/>
              <a:t>)</a:t>
            </a:r>
          </a:p>
          <a:p>
            <a:pPr>
              <a:buFont typeface="+mj-lt"/>
              <a:buAutoNum type="arabicPeriod"/>
            </a:pPr>
            <a:r>
              <a:rPr lang="pt-PT" dirty="0" smtClean="0"/>
              <a:t>Access </a:t>
            </a:r>
            <a:r>
              <a:rPr lang="pt-PT" dirty="0" err="1" smtClean="0"/>
              <a:t>control</a:t>
            </a:r>
            <a:r>
              <a:rPr lang="pt-PT" dirty="0" smtClean="0"/>
              <a:t> policies &amp; </a:t>
            </a: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65</a:t>
            </a:fld>
            <a:endParaRPr lang="en-US"/>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sz="4000" dirty="0" smtClean="0"/>
              <a:t>(</a:t>
            </a:r>
            <a:r>
              <a:rPr lang="pt-PT" sz="4000" dirty="0" err="1" smtClean="0"/>
              <a:t>Torino</a:t>
            </a:r>
            <a:r>
              <a:rPr lang="pt-PT" sz="4000" dirty="0" smtClean="0"/>
              <a:t>, </a:t>
            </a:r>
            <a:r>
              <a:rPr lang="pt-PT" sz="4000" dirty="0" err="1" smtClean="0"/>
              <a:t>Dec</a:t>
            </a:r>
            <a:r>
              <a:rPr lang="pt-PT" sz="4000" dirty="0" smtClean="0"/>
              <a:t> 2010)</a:t>
            </a:r>
            <a:endParaRPr lang="pt-PT" dirty="0"/>
          </a:p>
        </p:txBody>
      </p:sp>
      <p:sp>
        <p:nvSpPr>
          <p:cNvPr id="12" name="Content Placeholder 11"/>
          <p:cNvSpPr>
            <a:spLocks noGrp="1"/>
          </p:cNvSpPr>
          <p:nvPr>
            <p:ph idx="1"/>
          </p:nvPr>
        </p:nvSpPr>
        <p:spPr>
          <a:xfrm>
            <a:off x="762000" y="1752600"/>
            <a:ext cx="8420100" cy="4114800"/>
          </a:xfrm>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New</a:t>
            </a:r>
            <a:r>
              <a:rPr lang="pt-PT" dirty="0" smtClean="0"/>
              <a:t> </a:t>
            </a:r>
            <a:r>
              <a:rPr lang="pt-PT" dirty="0" err="1" smtClean="0"/>
              <a:t>Front-end</a:t>
            </a:r>
            <a:r>
              <a:rPr lang="pt-PT" dirty="0" smtClean="0"/>
              <a:t> </a:t>
            </a:r>
            <a:r>
              <a:rPr lang="pt-PT" dirty="0" err="1" smtClean="0"/>
              <a:t>and</a:t>
            </a:r>
            <a:r>
              <a:rPr lang="pt-PT" dirty="0" smtClean="0"/>
              <a:t> </a:t>
            </a:r>
            <a:r>
              <a:rPr lang="pt-PT" dirty="0" err="1" smtClean="0"/>
              <a:t>updated</a:t>
            </a:r>
            <a:r>
              <a:rPr lang="pt-PT" dirty="0" smtClean="0"/>
              <a:t> </a:t>
            </a:r>
            <a:r>
              <a:rPr lang="pt-PT" dirty="0" err="1" smtClean="0"/>
              <a:t>components</a:t>
            </a:r>
            <a:r>
              <a:rPr lang="pt-PT" dirty="0" smtClean="0"/>
              <a:t> (prepare </a:t>
            </a:r>
            <a:r>
              <a:rPr lang="pt-PT" dirty="0" err="1" smtClean="0"/>
              <a:t>market</a:t>
            </a:r>
            <a:r>
              <a:rPr lang="pt-PT" dirty="0" smtClean="0"/>
              <a:t>)</a:t>
            </a:r>
          </a:p>
          <a:p>
            <a:pPr>
              <a:buFont typeface="+mj-lt"/>
              <a:buAutoNum type="arabicPeriod"/>
            </a:pPr>
            <a:r>
              <a:rPr lang="pt-PT" dirty="0" smtClean="0"/>
              <a:t>Access </a:t>
            </a:r>
            <a:r>
              <a:rPr lang="pt-PT" dirty="0" err="1" smtClean="0"/>
              <a:t>control</a:t>
            </a:r>
            <a:r>
              <a:rPr lang="pt-PT" dirty="0" smtClean="0"/>
              <a:t> policies &amp; </a:t>
            </a: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66</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0554724"/>
      </p:ext>
    </p:extLst>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a:t>Todo </a:t>
            </a:r>
            <a:r>
              <a:rPr lang="pt-PT" dirty="0" err="1"/>
              <a:t>list</a:t>
            </a:r>
            <a:r>
              <a:rPr lang="pt-PT" dirty="0"/>
              <a:t> </a:t>
            </a:r>
            <a:r>
              <a:rPr lang="pt-PT" dirty="0" err="1"/>
              <a:t>and</a:t>
            </a:r>
            <a:r>
              <a:rPr lang="pt-PT" dirty="0"/>
              <a:t> </a:t>
            </a:r>
            <a:r>
              <a:rPr lang="pt-PT" dirty="0" err="1"/>
              <a:t>planning</a:t>
            </a:r>
            <a:r>
              <a:rPr lang="pt-PT" dirty="0"/>
              <a:t/>
            </a:r>
            <a:br>
              <a:rPr lang="pt-PT" dirty="0"/>
            </a:br>
            <a:r>
              <a:rPr lang="pt-PT" sz="4000" dirty="0" smtClean="0"/>
              <a:t>(Pré Saint </a:t>
            </a:r>
            <a:r>
              <a:rPr lang="pt-PT" sz="4000" dirty="0" err="1" smtClean="0"/>
              <a:t>Didier</a:t>
            </a:r>
            <a:r>
              <a:rPr lang="pt-PT" sz="4000" dirty="0" smtClean="0"/>
              <a:t>, Jan 2012)</a:t>
            </a:r>
            <a:endParaRPr lang="en-US" dirty="0"/>
          </a:p>
        </p:txBody>
      </p:sp>
      <p:sp>
        <p:nvSpPr>
          <p:cNvPr id="3" name="Content Placeholder 2"/>
          <p:cNvSpPr>
            <a:spLocks noGrp="1"/>
          </p:cNvSpPr>
          <p:nvPr>
            <p:ph idx="1"/>
          </p:nvPr>
        </p:nvSpPr>
        <p:spPr/>
        <p:txBody>
          <a:bodyPr/>
          <a:lstStyle/>
          <a:p>
            <a:pPr>
              <a:buFont typeface="+mj-lt"/>
              <a:buAutoNum type="arabicPeriod"/>
            </a:pPr>
            <a:r>
              <a:rPr lang="pt-PT" dirty="0" err="1"/>
              <a:t>Populate</a:t>
            </a:r>
            <a:r>
              <a:rPr lang="pt-PT" dirty="0"/>
              <a:t> </a:t>
            </a:r>
            <a:r>
              <a:rPr lang="pt-PT" dirty="0" err="1"/>
              <a:t>Repository</a:t>
            </a:r>
            <a:endParaRPr lang="pt-PT" dirty="0"/>
          </a:p>
          <a:p>
            <a:pPr>
              <a:buFont typeface="+mj-lt"/>
              <a:buAutoNum type="arabicPeriod"/>
            </a:pPr>
            <a:r>
              <a:rPr lang="pt-PT" dirty="0"/>
              <a:t>New </a:t>
            </a:r>
            <a:r>
              <a:rPr lang="pt-PT" dirty="0" err="1"/>
              <a:t>Front-end</a:t>
            </a:r>
            <a:r>
              <a:rPr lang="pt-PT" dirty="0"/>
              <a:t> </a:t>
            </a:r>
            <a:r>
              <a:rPr lang="pt-PT" dirty="0" err="1"/>
              <a:t>and</a:t>
            </a:r>
            <a:r>
              <a:rPr lang="pt-PT" dirty="0"/>
              <a:t> </a:t>
            </a:r>
            <a:r>
              <a:rPr lang="pt-PT" dirty="0" err="1"/>
              <a:t>updated</a:t>
            </a:r>
            <a:r>
              <a:rPr lang="pt-PT" dirty="0"/>
              <a:t> </a:t>
            </a:r>
            <a:r>
              <a:rPr lang="pt-PT" dirty="0" err="1"/>
              <a:t>components</a:t>
            </a:r>
            <a:r>
              <a:rPr lang="pt-PT" dirty="0"/>
              <a:t> (prepare </a:t>
            </a:r>
            <a:r>
              <a:rPr lang="pt-PT" dirty="0" err="1"/>
              <a:t>market</a:t>
            </a:r>
            <a:r>
              <a:rPr lang="pt-PT" dirty="0"/>
              <a:t>)</a:t>
            </a:r>
          </a:p>
          <a:p>
            <a:pPr>
              <a:buFont typeface="+mj-lt"/>
              <a:buAutoNum type="arabicPeriod"/>
            </a:pPr>
            <a:r>
              <a:rPr lang="pt-PT" dirty="0"/>
              <a:t>Access </a:t>
            </a:r>
            <a:r>
              <a:rPr lang="pt-PT" dirty="0" err="1"/>
              <a:t>control</a:t>
            </a:r>
            <a:r>
              <a:rPr lang="pt-PT" dirty="0"/>
              <a:t> policies &amp; </a:t>
            </a:r>
            <a:r>
              <a:rPr lang="pt-PT" dirty="0" err="1"/>
              <a:t>distributed</a:t>
            </a:r>
            <a:r>
              <a:rPr lang="pt-PT" dirty="0"/>
              <a:t>  </a:t>
            </a:r>
            <a:r>
              <a:rPr lang="pt-PT" dirty="0" err="1"/>
              <a:t>authentication</a:t>
            </a:r>
            <a:endParaRPr lang="pt-PT" dirty="0"/>
          </a:p>
          <a:p>
            <a:pPr>
              <a:buFont typeface="+mj-lt"/>
              <a:buAutoNum type="arabicPeriod"/>
            </a:pPr>
            <a:r>
              <a:rPr lang="pt-PT" dirty="0" err="1"/>
              <a:t>Linked</a:t>
            </a:r>
            <a:r>
              <a:rPr lang="pt-PT" dirty="0"/>
              <a:t> </a:t>
            </a:r>
            <a:r>
              <a:rPr lang="pt-PT" dirty="0" err="1"/>
              <a:t>Epidemic</a:t>
            </a:r>
            <a:r>
              <a:rPr lang="pt-PT" dirty="0"/>
              <a:t> Data</a:t>
            </a:r>
          </a:p>
          <a:p>
            <a:pPr>
              <a:buFont typeface="+mj-lt"/>
              <a:buAutoNum type="arabicPeriod"/>
            </a:pPr>
            <a:r>
              <a:rPr lang="pt-PT" dirty="0" err="1"/>
              <a:t>Ethics</a:t>
            </a:r>
            <a:r>
              <a:rPr lang="pt-PT" dirty="0"/>
              <a:t>, </a:t>
            </a:r>
            <a:r>
              <a:rPr lang="pt-PT" dirty="0" err="1"/>
              <a:t>Privacy</a:t>
            </a:r>
            <a:r>
              <a:rPr lang="pt-PT" dirty="0"/>
              <a:t> </a:t>
            </a:r>
            <a:r>
              <a:rPr lang="pt-PT" dirty="0" err="1"/>
              <a:t>and</a:t>
            </a:r>
            <a:r>
              <a:rPr lang="pt-PT" dirty="0"/>
              <a:t> </a:t>
            </a:r>
            <a:r>
              <a:rPr lang="pt-PT" dirty="0" err="1"/>
              <a:t>Anonimization</a:t>
            </a:r>
            <a:endParaRPr lang="pt-PT" dirty="0"/>
          </a:p>
          <a:p>
            <a:pPr>
              <a:buFont typeface="+mj-lt"/>
              <a:buAutoNum type="arabicPeriod"/>
            </a:pPr>
            <a:r>
              <a:rPr lang="pt-PT" dirty="0" err="1"/>
              <a:t>Replicate</a:t>
            </a:r>
            <a:r>
              <a:rPr lang="pt-PT" dirty="0"/>
              <a:t> EM </a:t>
            </a:r>
            <a:r>
              <a:rPr lang="pt-PT" dirty="0" err="1" smtClean="0"/>
              <a:t>node</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67</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55133669"/>
      </p:ext>
    </p:extLst>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Scheduled</a:t>
            </a:r>
            <a:r>
              <a:rPr lang="pt-PT" dirty="0" smtClean="0"/>
              <a:t> </a:t>
            </a:r>
            <a:r>
              <a:rPr lang="pt-PT" dirty="0" err="1" smtClean="0"/>
              <a:t>Deliverables</a:t>
            </a:r>
            <a:endParaRPr lang="pt-PT" dirty="0"/>
          </a:p>
        </p:txBody>
      </p:sp>
      <p:sp>
        <p:nvSpPr>
          <p:cNvPr id="7" name="Footer Placeholder 6"/>
          <p:cNvSpPr>
            <a:spLocks noGrp="1"/>
          </p:cNvSpPr>
          <p:nvPr>
            <p:ph type="ftr" sz="quarter" idx="11"/>
          </p:nvPr>
        </p:nvSpPr>
        <p:spPr/>
        <p:txBody>
          <a:bodyPr/>
          <a:lstStyle/>
          <a:p>
            <a:r>
              <a:rPr lang="en-US" smtClean="0"/>
              <a:t>28 Mar 2012 - 3rd Epiwork Review, Brussels</a:t>
            </a:r>
            <a:endParaRPr lang="pt-BR" dirty="0"/>
          </a:p>
        </p:txBody>
      </p:sp>
      <p:sp>
        <p:nvSpPr>
          <p:cNvPr id="8" name="Slide Number Placeholder 7"/>
          <p:cNvSpPr>
            <a:spLocks noGrp="1"/>
          </p:cNvSpPr>
          <p:nvPr>
            <p:ph type="sldNum" sz="quarter" idx="12"/>
          </p:nvPr>
        </p:nvSpPr>
        <p:spPr/>
        <p:txBody>
          <a:bodyPr/>
          <a:lstStyle/>
          <a:p>
            <a:fld id="{8835E71E-AB71-EB45-8FBF-448D8298FAAD}" type="slidenum">
              <a:rPr lang="en-US" smtClean="0"/>
              <a:pPr/>
              <a:t>68</a:t>
            </a:fld>
            <a:endParaRPr lang="en-US"/>
          </a:p>
        </p:txBody>
      </p:sp>
      <p:grpSp>
        <p:nvGrpSpPr>
          <p:cNvPr id="2" name="Group 11"/>
          <p:cNvGrpSpPr/>
          <p:nvPr/>
        </p:nvGrpSpPr>
        <p:grpSpPr>
          <a:xfrm>
            <a:off x="825500" y="2057400"/>
            <a:ext cx="8255000" cy="2819400"/>
            <a:chOff x="228600" y="3581401"/>
            <a:chExt cx="8610600" cy="2378709"/>
          </a:xfrm>
        </p:grpSpPr>
        <p:pic>
          <p:nvPicPr>
            <p:cNvPr id="10" name="Picture 9"/>
            <p:cNvPicPr>
              <a:picLocks noChangeAspect="1"/>
            </p:cNvPicPr>
            <p:nvPr/>
          </p:nvPicPr>
          <p:blipFill>
            <a:blip r:embed="rId3"/>
            <a:stretch>
              <a:fillRect/>
            </a:stretch>
          </p:blipFill>
          <p:spPr>
            <a:xfrm>
              <a:off x="228600" y="4095701"/>
              <a:ext cx="8604250" cy="1864409"/>
            </a:xfrm>
            <a:prstGeom prst="rect">
              <a:avLst/>
            </a:prstGeom>
          </p:spPr>
        </p:pic>
        <p:pic>
          <p:nvPicPr>
            <p:cNvPr id="11" name="Picture 10"/>
            <p:cNvPicPr>
              <a:picLocks noChangeAspect="1"/>
            </p:cNvPicPr>
            <p:nvPr/>
          </p:nvPicPr>
          <p:blipFill>
            <a:blip r:embed="rId4"/>
            <a:stretch>
              <a:fillRect/>
            </a:stretch>
          </p:blipFill>
          <p:spPr>
            <a:xfrm>
              <a:off x="228600" y="3581401"/>
              <a:ext cx="8610600" cy="492831"/>
            </a:xfrm>
            <a:prstGeom prst="rect">
              <a:avLst/>
            </a:prstGeom>
          </p:spPr>
        </p:pic>
      </p:grpSp>
      <p:cxnSp>
        <p:nvCxnSpPr>
          <p:cNvPr id="13" name="Straight Connector 12"/>
          <p:cNvCxnSpPr/>
          <p:nvPr/>
        </p:nvCxnSpPr>
        <p:spPr bwMode="auto">
          <a:xfrm rot="5400000">
            <a:off x="5429250" y="3816846"/>
            <a:ext cx="3657600" cy="1588"/>
          </a:xfrm>
          <a:prstGeom prst="line">
            <a:avLst/>
          </a:prstGeom>
          <a:noFill/>
          <a:ln w="38100" cap="flat" cmpd="sng" algn="ctr">
            <a:solidFill>
              <a:schemeClr val="accent2">
                <a:lumMod val="75000"/>
              </a:schemeClr>
            </a:solidFill>
            <a:prstDash val="lgDashDotDot"/>
            <a:round/>
            <a:headEnd type="none" w="sm" len="sm"/>
            <a:tailEnd type="none" w="sm" len="sm"/>
          </a:ln>
          <a:effectLst/>
        </p:spPr>
      </p:cxnSp>
      <p:sp>
        <p:nvSpPr>
          <p:cNvPr id="14" name="Rectangle 13"/>
          <p:cNvSpPr/>
          <p:nvPr/>
        </p:nvSpPr>
        <p:spPr bwMode="auto">
          <a:xfrm>
            <a:off x="6105128" y="5517232"/>
            <a:ext cx="2819400" cy="533400"/>
          </a:xfrm>
          <a:prstGeom prst="rect">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0" i="0" u="none" strike="noStrike" cap="none" normalizeH="0" baseline="0" dirty="0" smtClean="0">
                <a:ln>
                  <a:noFill/>
                </a:ln>
                <a:solidFill>
                  <a:schemeClr val="accent3"/>
                </a:solidFill>
                <a:effectLst/>
                <a:latin typeface="Tahoma Bold"/>
              </a:rPr>
              <a:t>17 Jan </a:t>
            </a:r>
            <a:r>
              <a:rPr kumimoji="0" lang="pt-PT" sz="3200" b="0" i="0" u="none" strike="noStrike" cap="none" normalizeH="0" dirty="0" smtClean="0">
                <a:ln>
                  <a:noFill/>
                </a:ln>
                <a:solidFill>
                  <a:schemeClr val="accent3"/>
                </a:solidFill>
                <a:effectLst/>
                <a:latin typeface="Tahoma Bold"/>
              </a:rPr>
              <a:t>2012</a:t>
            </a:r>
            <a:endParaRPr kumimoji="0" lang="pt-PT" sz="3200" b="0" i="0" u="none" strike="noStrike" cap="none" normalizeH="0" baseline="0" dirty="0">
              <a:ln>
                <a:noFill/>
              </a:ln>
              <a:solidFill>
                <a:schemeClr val="accent3"/>
              </a:solidFill>
              <a:effectLst/>
              <a:latin typeface="Tahoma Bo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28 Mar 2012 - 3rd Epiwork Review, Brussels</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7</a:t>
            </a:fld>
            <a:endParaRPr lang="en-US"/>
          </a:p>
        </p:txBody>
      </p:sp>
      <p:pic>
        <p:nvPicPr>
          <p:cNvPr id="5" name="Picture 4"/>
          <p:cNvPicPr>
            <a:picLocks noChangeAspect="1"/>
          </p:cNvPicPr>
          <p:nvPr/>
        </p:nvPicPr>
        <p:blipFill>
          <a:blip r:embed="rId2"/>
          <a:stretch>
            <a:fillRect/>
          </a:stretch>
        </p:blipFill>
        <p:spPr>
          <a:xfrm>
            <a:off x="2133600" y="139700"/>
            <a:ext cx="6087813" cy="67183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Main</a:t>
            </a:r>
            <a:r>
              <a:rPr lang="pt-PT" dirty="0" smtClean="0"/>
              <a:t> </a:t>
            </a:r>
            <a:r>
              <a:rPr lang="pt-PT" dirty="0" err="1" smtClean="0"/>
              <a:t>Progress</a:t>
            </a:r>
            <a:r>
              <a:rPr lang="pt-PT" dirty="0" smtClean="0"/>
              <a:t> </a:t>
            </a:r>
            <a:r>
              <a:rPr lang="pt-PT" dirty="0" err="1" smtClean="0"/>
              <a:t>in</a:t>
            </a:r>
            <a:r>
              <a:rPr lang="pt-PT" dirty="0" smtClean="0"/>
              <a:t> WP3</a:t>
            </a:r>
            <a:endParaRPr lang="pt-PT" dirty="0"/>
          </a:p>
        </p:txBody>
      </p:sp>
      <p:sp>
        <p:nvSpPr>
          <p:cNvPr id="3" name="Content Placeholder 2"/>
          <p:cNvSpPr>
            <a:spLocks noGrp="1"/>
          </p:cNvSpPr>
          <p:nvPr>
            <p:ph idx="1"/>
          </p:nvPr>
        </p:nvSpPr>
        <p:spPr/>
        <p:txBody>
          <a:bodyPr/>
          <a:lstStyle/>
          <a:p>
            <a:r>
              <a:rPr lang="en-GB" dirty="0" smtClean="0"/>
              <a:t>A new release 2.0 of the EM, has been online at </a:t>
            </a:r>
            <a:r>
              <a:rPr lang="en-GB" u="sng" dirty="0" smtClean="0">
                <a:hlinkClick r:id="rId2"/>
              </a:rPr>
              <a:t>http://epimarketplace.net</a:t>
            </a:r>
            <a:r>
              <a:rPr lang="en-GB" dirty="0" smtClean="0"/>
              <a:t> since the end of 2011. It has a new completely revamped front-end, based on the </a:t>
            </a:r>
            <a:r>
              <a:rPr lang="en-GB" dirty="0" err="1" smtClean="0"/>
              <a:t>Drupal</a:t>
            </a:r>
            <a:r>
              <a:rPr lang="en-GB" dirty="0" smtClean="0"/>
              <a:t> Content Management System.</a:t>
            </a:r>
            <a:endParaRPr lang="en-US" dirty="0" smtClean="0"/>
          </a:p>
        </p:txBody>
      </p:sp>
      <p:sp>
        <p:nvSpPr>
          <p:cNvPr id="4" name="Footer Placeholder 3"/>
          <p:cNvSpPr>
            <a:spLocks noGrp="1"/>
          </p:cNvSpPr>
          <p:nvPr>
            <p:ph type="ftr" sz="quarter" idx="11"/>
          </p:nvPr>
        </p:nvSpPr>
        <p:spPr/>
        <p:txBody>
          <a:bodyPr/>
          <a:lstStyle/>
          <a:p>
            <a:r>
              <a:rPr lang="en-US" smtClean="0"/>
              <a:t>28 Mar 2012 - 3rd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smtClean="0"/>
              <a:t>EM</a:t>
            </a:r>
            <a:endParaRPr lang="pt-PT" dirty="0"/>
          </a:p>
        </p:txBody>
      </p:sp>
      <p:sp>
        <p:nvSpPr>
          <p:cNvPr id="4" name="Footer Placeholder 3"/>
          <p:cNvSpPr>
            <a:spLocks noGrp="1"/>
          </p:cNvSpPr>
          <p:nvPr>
            <p:ph type="ftr" sz="quarter" idx="11"/>
          </p:nvPr>
        </p:nvSpPr>
        <p:spPr/>
        <p:txBody>
          <a:bodyPr/>
          <a:lstStyle/>
          <a:p>
            <a:r>
              <a:rPr lang="en-US" smtClean="0"/>
              <a:t>28 Mar 2012 - 3rd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9</a:t>
            </a:fld>
            <a:endParaRPr lang="en-US"/>
          </a:p>
        </p:txBody>
      </p:sp>
      <p:pic>
        <p:nvPicPr>
          <p:cNvPr id="7" name="Picture 6"/>
          <p:cNvPicPr/>
          <p:nvPr/>
        </p:nvPicPr>
        <p:blipFill>
          <a:blip r:embed="rId3"/>
          <a:srcRect l="7998" t="13725" r="8924" b="8380"/>
          <a:stretch>
            <a:fillRect/>
          </a:stretch>
        </p:blipFill>
        <p:spPr bwMode="auto">
          <a:xfrm>
            <a:off x="660400" y="304801"/>
            <a:ext cx="8832850" cy="5867400"/>
          </a:xfrm>
          <a:prstGeom prst="rect">
            <a:avLst/>
          </a:prstGeom>
          <a:noFill/>
          <a:ln w="9525">
            <a:noFill/>
            <a:miter lim="800000"/>
            <a:headEnd/>
            <a:tailEnd/>
          </a:ln>
        </p:spPr>
      </p:pic>
      <p:sp>
        <p:nvSpPr>
          <p:cNvPr id="8" name="Rounded Rectangle 7"/>
          <p:cNvSpPr/>
          <p:nvPr/>
        </p:nvSpPr>
        <p:spPr bwMode="auto">
          <a:xfrm rot="21187644">
            <a:off x="5005425" y="3679075"/>
            <a:ext cx="4304080" cy="1134677"/>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err="1" smtClean="0">
                <a:solidFill>
                  <a:srgbClr val="FF0000"/>
                </a:solidFill>
                <a:latin typeface="Arial"/>
                <a:cs typeface="Arial"/>
              </a:rPr>
              <a:t>Initial</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Graphic</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Style</a:t>
            </a:r>
            <a:endParaRPr lang="pt-PT" sz="3200" b="1" dirty="0" smtClean="0">
              <a:solidFill>
                <a:srgbClr val="FF0000"/>
              </a:solidFill>
              <a:latin typeface="Arial"/>
              <a:cs typeface="Arial"/>
            </a:endParaRPr>
          </a:p>
          <a:p>
            <a:pPr marL="0" marR="0" indent="0" defTabSz="914400" rtl="0" eaLnBrk="1" fontAlgn="base" latinLnBrk="0" hangingPunct="1">
              <a:lnSpc>
                <a:spcPct val="100000"/>
              </a:lnSpc>
              <a:spcBef>
                <a:spcPct val="0"/>
              </a:spcBef>
              <a:spcAft>
                <a:spcPct val="0"/>
              </a:spcAft>
              <a:buClrTx/>
              <a:buSzTx/>
              <a:buFontTx/>
              <a:buNone/>
              <a:tabLst/>
            </a:pPr>
            <a:r>
              <a:rPr kumimoji="0" lang="pt-PT" sz="2800" b="1" i="0" u="none" strike="noStrike" cap="none" normalizeH="0" baseline="0" dirty="0" smtClean="0">
                <a:ln>
                  <a:noFill/>
                </a:ln>
                <a:solidFill>
                  <a:srgbClr val="FF0000"/>
                </a:solidFill>
                <a:effectLst/>
                <a:latin typeface="Arial"/>
                <a:cs typeface="Arial"/>
              </a:rPr>
              <a:t>Consortium</a:t>
            </a:r>
            <a:r>
              <a:rPr kumimoji="0" lang="pt-PT" sz="2800" b="1" i="0" u="none" strike="noStrike" cap="none" normalizeH="0" dirty="0" smtClean="0">
                <a:ln>
                  <a:noFill/>
                </a:ln>
                <a:solidFill>
                  <a:srgbClr val="FF0000"/>
                </a:solidFill>
                <a:effectLst/>
                <a:latin typeface="Arial"/>
                <a:cs typeface="Arial"/>
              </a:rPr>
              <a:t> </a:t>
            </a:r>
            <a:r>
              <a:rPr kumimoji="0" lang="pt-PT" sz="2800" b="1" i="0" u="none" strike="noStrike" cap="none" normalizeH="0" baseline="0" dirty="0" smtClean="0">
                <a:ln>
                  <a:noFill/>
                </a:ln>
                <a:solidFill>
                  <a:srgbClr val="FF0000"/>
                </a:solidFill>
                <a:effectLst/>
                <a:latin typeface="Arial"/>
                <a:cs typeface="Arial"/>
              </a:rPr>
              <a:t>use </a:t>
            </a:r>
            <a:r>
              <a:rPr kumimoji="0" lang="pt-PT" sz="2800" b="1" i="0" u="none" strike="noStrike" cap="none" normalizeH="0" baseline="0" dirty="0" err="1" smtClean="0">
                <a:ln>
                  <a:noFill/>
                </a:ln>
                <a:solidFill>
                  <a:srgbClr val="FF0000"/>
                </a:solidFill>
                <a:effectLst/>
                <a:latin typeface="Arial"/>
                <a:cs typeface="Arial"/>
              </a:rPr>
              <a:t>only</a:t>
            </a:r>
            <a:endParaRPr kumimoji="0" lang="pt-PT" sz="2800" b="1" i="0" u="none" strike="noStrike" cap="none" normalizeH="0" baseline="0" dirty="0">
              <a:ln>
                <a:noFill/>
              </a:ln>
              <a:solidFill>
                <a:srgbClr val="FF0000"/>
              </a:solidFill>
              <a:effectLst/>
              <a:latin typeface="Arial"/>
              <a:cs typeface="Arial"/>
            </a:endParaRPr>
          </a:p>
        </p:txBody>
      </p:sp>
    </p:spTree>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sld>
</file>

<file path=ppt/theme/theme1.xml><?xml version="1.0" encoding="utf-8"?>
<a:theme xmlns:a="http://schemas.openxmlformats.org/drawingml/2006/main" name="aw05-search">
  <a:themeElements>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w05-search">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w05-searc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w05-searc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w05-searc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w05-searc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w05-searc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w05-searc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aw01-01-aw-presentation.ppt</Template>
  <TotalTime>31759</TotalTime>
  <Words>3998</Words>
  <Application>Microsoft Macintosh PowerPoint</Application>
  <PresentationFormat>A4 Paper (210x297 mm)</PresentationFormat>
  <Paragraphs>417</Paragraphs>
  <Slides>68</Slides>
  <Notes>11</Notes>
  <HiddenSlides>21</HiddenSlides>
  <MMClips>0</MMClips>
  <ScaleCrop>false</ScaleCrop>
  <HeadingPairs>
    <vt:vector size="6" baseType="variant">
      <vt:variant>
        <vt:lpstr>Design Template</vt:lpstr>
      </vt:variant>
      <vt:variant>
        <vt:i4>1</vt:i4>
      </vt:variant>
      <vt:variant>
        <vt:lpstr>Links</vt:lpstr>
      </vt:variant>
      <vt:variant>
        <vt:i4>4</vt:i4>
      </vt:variant>
      <vt:variant>
        <vt:lpstr>Slide Titles</vt:lpstr>
      </vt:variant>
      <vt:variant>
        <vt:i4>68</vt:i4>
      </vt:variant>
    </vt:vector>
  </HeadingPairs>
  <TitlesOfParts>
    <vt:vector size="73" baseType="lpstr">
      <vt:lpstr>aw05-search</vt:lpstr>
      <vt:lpstr>Macintosh HD:Users:mjs:Desktop:D3.4-report-month-36-v1.1.doc!OLE_LINK1</vt:lpstr>
      <vt:lpstr>Macintosh HD:Users:mjs:Desktop:D3.4-report-month-36-v1.1.doc!OLE_LINK2</vt:lpstr>
      <vt:lpstr>Macintosh HD:Users:mjs:Desktop:D3.4-report-month-36-v1.1.doc!OLE_LINK3</vt:lpstr>
      <vt:lpstr>Macintosh HD:Users:mjs:Desktop:D3.4-report-month-36-v1.1.doc!OLE_LINK4</vt:lpstr>
      <vt:lpstr>WP3 – Information Platform Progress Report 3rd Epiwork Review  Brussels 28thMarch, 2012</vt:lpstr>
      <vt:lpstr>Epiwork</vt:lpstr>
      <vt:lpstr>Epidemic Marketplace (EM)</vt:lpstr>
      <vt:lpstr>Slide 4</vt:lpstr>
      <vt:lpstr>Conceptual Model of the EM Repository</vt:lpstr>
      <vt:lpstr>Scheduled Deliverables</vt:lpstr>
      <vt:lpstr>Slide 7</vt:lpstr>
      <vt:lpstr>Main Progress in WP3</vt:lpstr>
      <vt:lpstr>EM</vt:lpstr>
      <vt:lpstr>Slide 10</vt:lpstr>
      <vt:lpstr>V2.epimarketplace.net</vt:lpstr>
      <vt:lpstr>Main Progress in WP3</vt:lpstr>
      <vt:lpstr>EM 1.0 Software Components</vt:lpstr>
      <vt:lpstr>EM 2.0 Software Components</vt:lpstr>
      <vt:lpstr>EM 2.0 Software Components</vt:lpstr>
      <vt:lpstr>Main Progress in WP3</vt:lpstr>
      <vt:lpstr>Access Control Model</vt:lpstr>
      <vt:lpstr>Slide 18</vt:lpstr>
      <vt:lpstr>Resource Access Permissions</vt:lpstr>
      <vt:lpstr>Main Progress in WP3</vt:lpstr>
      <vt:lpstr>Meta-Data</vt:lpstr>
      <vt:lpstr>DC Term Example</vt:lpstr>
      <vt:lpstr>EM Term Example</vt:lpstr>
      <vt:lpstr>Main Progress in WP3</vt:lpstr>
      <vt:lpstr>Slide 25</vt:lpstr>
      <vt:lpstr>Manage Simulation Definitions Use Case</vt:lpstr>
      <vt:lpstr>Manage Simulation Output Data Use-Case </vt:lpstr>
      <vt:lpstr>Browse and Share Use-Case</vt:lpstr>
      <vt:lpstr>Slide 29</vt:lpstr>
      <vt:lpstr>Main Progress in WP3</vt:lpstr>
      <vt:lpstr>EM Statistics Page</vt:lpstr>
      <vt:lpstr>EM Statistics</vt:lpstr>
      <vt:lpstr>D3.5</vt:lpstr>
      <vt:lpstr>Slide 34</vt:lpstr>
      <vt:lpstr>Ontology</vt:lpstr>
      <vt:lpstr>Slide 36</vt:lpstr>
      <vt:lpstr>Ontologies selected for NERO</vt:lpstr>
      <vt:lpstr>Dictionary of Epidemiology</vt:lpstr>
      <vt:lpstr>Idea: Semantification of the Dictionary of Epidemiology</vt:lpstr>
      <vt:lpstr>Events 2nd year</vt:lpstr>
      <vt:lpstr>EM-related Publications (2nd year)</vt:lpstr>
      <vt:lpstr>Events 3rd year</vt:lpstr>
      <vt:lpstr>EM-related Publications (3rd year)</vt:lpstr>
      <vt:lpstr>Changes in UL WP3 Team</vt:lpstr>
      <vt:lpstr>FFCUL Team on WP3</vt:lpstr>
      <vt:lpstr>WP3: status</vt:lpstr>
      <vt:lpstr>Focus 3rd Year</vt:lpstr>
      <vt:lpstr>Current Challenges</vt:lpstr>
      <vt:lpstr>Focus 4th Year</vt:lpstr>
      <vt:lpstr>V2.epimarketplace.net</vt:lpstr>
      <vt:lpstr>Slide 51</vt:lpstr>
      <vt:lpstr>Deployment (EM Open to the Public D3.3)</vt:lpstr>
      <vt:lpstr>MEDCollector Architecture</vt:lpstr>
      <vt:lpstr>MEDCollector Data Model</vt:lpstr>
      <vt:lpstr>MEDCollector Services</vt:lpstr>
      <vt:lpstr>Mediator Web Services</vt:lpstr>
      <vt:lpstr>EM Web Services 2.0</vt:lpstr>
      <vt:lpstr>Simple EM Client</vt:lpstr>
      <vt:lpstr>Forthcoming Developments</vt:lpstr>
      <vt:lpstr>WP3 - Wrap up discussion and timelines before the project review meeting </vt:lpstr>
      <vt:lpstr>WP3 SWOT Analysis </vt:lpstr>
      <vt:lpstr>WP3 SWOT Analysis </vt:lpstr>
      <vt:lpstr>ToDo until Mar 2012</vt:lpstr>
      <vt:lpstr>Todo list and planning (Brussels, Mar 2010)</vt:lpstr>
      <vt:lpstr>Todo list and planning (Torino, Dec 2010)</vt:lpstr>
      <vt:lpstr>Todo list and planning (Torino, Dec 2010)</vt:lpstr>
      <vt:lpstr>Todo list and planning (Pré Saint Didier, Jan 2012)</vt:lpstr>
      <vt:lpstr>Scheduled Deliverables</vt:lpstr>
    </vt:vector>
  </TitlesOfParts>
  <Company>FCUL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TBD</dc:title>
  <dc:subject>Conceitos e Arquitecturas de SGBDs</dc:subject>
  <dc:creator>Mário J. Gaspar da Silva</dc:creator>
  <cp:lastModifiedBy>Mário J. Silva</cp:lastModifiedBy>
  <cp:revision>194</cp:revision>
  <cp:lastPrinted>2010-12-06T00:41:23Z</cp:lastPrinted>
  <dcterms:created xsi:type="dcterms:W3CDTF">2012-03-28T07:35:11Z</dcterms:created>
  <dcterms:modified xsi:type="dcterms:W3CDTF">2012-03-28T07:42:44Z</dcterms:modified>
</cp:coreProperties>
</file>